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23" r:id="rId2"/>
  </p:sldMasterIdLst>
  <p:notesMasterIdLst>
    <p:notesMasterId r:id="rId66"/>
  </p:notesMasterIdLst>
  <p:sldIdLst>
    <p:sldId id="354" r:id="rId3"/>
    <p:sldId id="292" r:id="rId4"/>
    <p:sldId id="293" r:id="rId5"/>
    <p:sldId id="360" r:id="rId6"/>
    <p:sldId id="294" r:id="rId7"/>
    <p:sldId id="362" r:id="rId8"/>
    <p:sldId id="296" r:id="rId9"/>
    <p:sldId id="297" r:id="rId10"/>
    <p:sldId id="298" r:id="rId11"/>
    <p:sldId id="361" r:id="rId12"/>
    <p:sldId id="299" r:id="rId13"/>
    <p:sldId id="300" r:id="rId14"/>
    <p:sldId id="301" r:id="rId15"/>
    <p:sldId id="302" r:id="rId16"/>
    <p:sldId id="303" r:id="rId17"/>
    <p:sldId id="304" r:id="rId18"/>
    <p:sldId id="305" r:id="rId19"/>
    <p:sldId id="306" r:id="rId20"/>
    <p:sldId id="356" r:id="rId21"/>
    <p:sldId id="308" r:id="rId22"/>
    <p:sldId id="309" r:id="rId23"/>
    <p:sldId id="310" r:id="rId24"/>
    <p:sldId id="312" r:id="rId25"/>
    <p:sldId id="313" r:id="rId26"/>
    <p:sldId id="314" r:id="rId27"/>
    <p:sldId id="315" r:id="rId28"/>
    <p:sldId id="357" r:id="rId29"/>
    <p:sldId id="317" r:id="rId30"/>
    <p:sldId id="318" r:id="rId31"/>
    <p:sldId id="319" r:id="rId32"/>
    <p:sldId id="320" r:id="rId33"/>
    <p:sldId id="321" r:id="rId34"/>
    <p:sldId id="322" r:id="rId35"/>
    <p:sldId id="323" r:id="rId36"/>
    <p:sldId id="324" r:id="rId37"/>
    <p:sldId id="325" r:id="rId38"/>
    <p:sldId id="358" r:id="rId39"/>
    <p:sldId id="327" r:id="rId40"/>
    <p:sldId id="328" r:id="rId41"/>
    <p:sldId id="329" r:id="rId42"/>
    <p:sldId id="330" r:id="rId43"/>
    <p:sldId id="331" r:id="rId44"/>
    <p:sldId id="332" r:id="rId45"/>
    <p:sldId id="333" r:id="rId46"/>
    <p:sldId id="335" r:id="rId47"/>
    <p:sldId id="336" r:id="rId48"/>
    <p:sldId id="337" r:id="rId49"/>
    <p:sldId id="338" r:id="rId50"/>
    <p:sldId id="339" r:id="rId51"/>
    <p:sldId id="359" r:id="rId52"/>
    <p:sldId id="341" r:id="rId53"/>
    <p:sldId id="342" r:id="rId54"/>
    <p:sldId id="343" r:id="rId55"/>
    <p:sldId id="344" r:id="rId56"/>
    <p:sldId id="345" r:id="rId57"/>
    <p:sldId id="346" r:id="rId58"/>
    <p:sldId id="347" r:id="rId59"/>
    <p:sldId id="348" r:id="rId60"/>
    <p:sldId id="349" r:id="rId61"/>
    <p:sldId id="350" r:id="rId62"/>
    <p:sldId id="351" r:id="rId63"/>
    <p:sldId id="352" r:id="rId64"/>
    <p:sldId id="353"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5A36"/>
    <a:srgbClr val="33814D"/>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9" autoAdjust="0"/>
    <p:restoredTop sz="94634" autoAdjust="0"/>
  </p:normalViewPr>
  <p:slideViewPr>
    <p:cSldViewPr>
      <p:cViewPr varScale="1">
        <p:scale>
          <a:sx n="62" d="100"/>
          <a:sy n="62" d="100"/>
        </p:scale>
        <p:origin x="850" y="1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FC3290-61D5-4259-A553-1959F12C60DE}" type="datetimeFigureOut">
              <a:rPr lang="en-US" smtClean="0"/>
              <a:t>7/9/2015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BA184B-0749-434B-9341-D3916D8825BC}" type="slidenum">
              <a:rPr lang="en-US" smtClean="0"/>
              <a:t>‹#›</a:t>
            </a:fld>
            <a:endParaRPr lang="en-US"/>
          </a:p>
        </p:txBody>
      </p:sp>
    </p:spTree>
    <p:extLst>
      <p:ext uri="{BB962C8B-B14F-4D97-AF65-F5344CB8AC3E}">
        <p14:creationId xmlns:p14="http://schemas.microsoft.com/office/powerpoint/2010/main" val="4266123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09">
              <a:defRPr sz="2400">
                <a:solidFill>
                  <a:schemeClr val="tx1"/>
                </a:solidFill>
                <a:latin typeface="Arial" charset="0"/>
                <a:ea typeface="ＭＳ Ｐゴシック" pitchFamily="1" charset="-128"/>
              </a:defRPr>
            </a:lvl1pPr>
            <a:lvl2pPr marL="735298" indent="-282807" defTabSz="914409">
              <a:defRPr sz="2400">
                <a:solidFill>
                  <a:schemeClr val="tx1"/>
                </a:solidFill>
                <a:latin typeface="Arial" charset="0"/>
                <a:ea typeface="ＭＳ Ｐゴシック" pitchFamily="1" charset="-128"/>
              </a:defRPr>
            </a:lvl2pPr>
            <a:lvl3pPr marL="1131227" indent="-226245" defTabSz="914409">
              <a:defRPr sz="2400">
                <a:solidFill>
                  <a:schemeClr val="tx1"/>
                </a:solidFill>
                <a:latin typeface="Arial" charset="0"/>
                <a:ea typeface="ＭＳ Ｐゴシック" pitchFamily="1" charset="-128"/>
              </a:defRPr>
            </a:lvl3pPr>
            <a:lvl4pPr marL="1583718" indent="-226245" defTabSz="914409">
              <a:defRPr sz="2400">
                <a:solidFill>
                  <a:schemeClr val="tx1"/>
                </a:solidFill>
                <a:latin typeface="Arial" charset="0"/>
                <a:ea typeface="ＭＳ Ｐゴシック" pitchFamily="1" charset="-128"/>
              </a:defRPr>
            </a:lvl4pPr>
            <a:lvl5pPr marL="2036209" indent="-226245" defTabSz="914409">
              <a:defRPr sz="2400">
                <a:solidFill>
                  <a:schemeClr val="tx1"/>
                </a:solidFill>
                <a:latin typeface="Arial" charset="0"/>
                <a:ea typeface="ＭＳ Ｐゴシック" pitchFamily="1" charset="-128"/>
              </a:defRPr>
            </a:lvl5pPr>
            <a:lvl6pPr marL="2488700" indent="-226245" algn="ctr" defTabSz="914409" eaLnBrk="0" fontAlgn="base" hangingPunct="0">
              <a:spcBef>
                <a:spcPct val="0"/>
              </a:spcBef>
              <a:spcAft>
                <a:spcPct val="0"/>
              </a:spcAft>
              <a:defRPr sz="2400">
                <a:solidFill>
                  <a:schemeClr val="tx1"/>
                </a:solidFill>
                <a:latin typeface="Arial" charset="0"/>
                <a:ea typeface="ＭＳ Ｐゴシック" pitchFamily="1" charset="-128"/>
              </a:defRPr>
            </a:lvl6pPr>
            <a:lvl7pPr marL="2941190" indent="-226245" algn="ctr" defTabSz="914409" eaLnBrk="0" fontAlgn="base" hangingPunct="0">
              <a:spcBef>
                <a:spcPct val="0"/>
              </a:spcBef>
              <a:spcAft>
                <a:spcPct val="0"/>
              </a:spcAft>
              <a:defRPr sz="2400">
                <a:solidFill>
                  <a:schemeClr val="tx1"/>
                </a:solidFill>
                <a:latin typeface="Arial" charset="0"/>
                <a:ea typeface="ＭＳ Ｐゴシック" pitchFamily="1" charset="-128"/>
              </a:defRPr>
            </a:lvl7pPr>
            <a:lvl8pPr marL="3393681" indent="-226245" algn="ctr" defTabSz="914409" eaLnBrk="0" fontAlgn="base" hangingPunct="0">
              <a:spcBef>
                <a:spcPct val="0"/>
              </a:spcBef>
              <a:spcAft>
                <a:spcPct val="0"/>
              </a:spcAft>
              <a:defRPr sz="2400">
                <a:solidFill>
                  <a:schemeClr val="tx1"/>
                </a:solidFill>
                <a:latin typeface="Arial" charset="0"/>
                <a:ea typeface="ＭＳ Ｐゴシック" pitchFamily="1" charset="-128"/>
              </a:defRPr>
            </a:lvl8pPr>
            <a:lvl9pPr marL="3846172" indent="-226245" algn="ctr" defTabSz="914409" eaLnBrk="0" fontAlgn="base" hangingPunct="0">
              <a:spcBef>
                <a:spcPct val="0"/>
              </a:spcBef>
              <a:spcAft>
                <a:spcPct val="0"/>
              </a:spcAft>
              <a:defRPr sz="2400">
                <a:solidFill>
                  <a:schemeClr val="tx1"/>
                </a:solidFill>
                <a:latin typeface="Arial" charset="0"/>
                <a:ea typeface="ＭＳ Ｐゴシック" pitchFamily="1" charset="-128"/>
              </a:defRPr>
            </a:lvl9pPr>
          </a:lstStyle>
          <a:p>
            <a:fld id="{1D03D749-7E8B-4A1D-809C-E59EF0136921}" type="slidenum">
              <a:rPr lang="en-US" sz="1200"/>
              <a:pPr/>
              <a:t>25</a:t>
            </a:fld>
            <a:endParaRPr lang="en-US" sz="120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xfrm>
            <a:off x="687995" y="4345289"/>
            <a:ext cx="5482012" cy="41122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3123" indent="-113123"/>
            <a:r>
              <a:rPr lang="en-US" sz="1000"/>
              <a:t>KEY POINTS</a:t>
            </a:r>
          </a:p>
          <a:p>
            <a:pPr marL="113123" indent="-113123">
              <a:buFontTx/>
              <a:buChar char="•"/>
            </a:pPr>
            <a:r>
              <a:rPr lang="en-US" sz="1000"/>
              <a:t>Mrs. P returned to her family doctor for a follow-up visit 1 month after being discharged from the hospital.</a:t>
            </a:r>
          </a:p>
          <a:p>
            <a:pPr marL="113123" indent="-113123">
              <a:buFontTx/>
              <a:buChar char="•"/>
            </a:pPr>
            <a:r>
              <a:rPr lang="en-US" sz="1000"/>
              <a:t>Her physical examination revealed no abnormalities; her vital signs were stable.</a:t>
            </a:r>
          </a:p>
          <a:p>
            <a:pPr marL="113123" indent="-113123">
              <a:buFontTx/>
              <a:buChar char="•"/>
            </a:pPr>
            <a:r>
              <a:rPr lang="en-US" sz="1000"/>
              <a:t>She was alert and conversational, but her speech was rambling.</a:t>
            </a:r>
          </a:p>
          <a:p>
            <a:pPr marL="113123" indent="-113123">
              <a:buFontTx/>
              <a:buChar char="•"/>
            </a:pPr>
            <a:r>
              <a:rPr lang="en-US" sz="1000"/>
              <a:t>She doesn’t recall her hospitalization and can’t describe her holiday plans for next week.</a:t>
            </a:r>
          </a:p>
          <a:p>
            <a:pPr marL="113123" indent="-113123">
              <a:buFontTx/>
              <a:buChar char="•"/>
            </a:pPr>
            <a:r>
              <a:rPr lang="en-US" sz="1000"/>
              <a:t>Her MMSE score was 18. Her FAQ score was 21.</a:t>
            </a:r>
          </a:p>
          <a:p>
            <a:pPr marL="113123" indent="-113123">
              <a:buFontTx/>
              <a:buChar char="•"/>
            </a:pPr>
            <a:r>
              <a:rPr lang="en-US" sz="1000"/>
              <a:t>Her husband has been managing the family finances and overseeing the cooking.</a:t>
            </a:r>
          </a:p>
          <a:p>
            <a:pPr marL="113123" indent="-113123">
              <a:buFontTx/>
              <a:buChar char="•"/>
            </a:pPr>
            <a:r>
              <a:rPr lang="en-US" sz="1000"/>
              <a:t>Mrs. P is not bathing or cleaning herself effectively at the toilet.</a:t>
            </a:r>
          </a:p>
          <a:p>
            <a:pPr marL="113123" indent="-113123">
              <a:buFontTx/>
              <a:buChar char="•"/>
            </a:pPr>
            <a:r>
              <a:rPr lang="en-US" sz="1000"/>
              <a:t>Her husband admits to being tired.</a:t>
            </a:r>
          </a:p>
          <a:p>
            <a:pPr marL="113123" indent="-113123">
              <a:buFontTx/>
              <a:buChar char="•"/>
            </a:pPr>
            <a:r>
              <a:rPr lang="en-US" sz="1000"/>
              <a:t>Mrs. P has been wandering around the house at night.</a:t>
            </a:r>
          </a:p>
          <a:p>
            <a:pPr marL="113123" indent="-113123">
              <a:buFontTx/>
              <a:buChar char="•"/>
            </a:pPr>
            <a:r>
              <a:rPr lang="en-US" sz="1000"/>
              <a:t>Mrs. P has been staying alone at home during the day, while her husband manages the errands, etc.</a:t>
            </a:r>
          </a:p>
        </p:txBody>
      </p:sp>
    </p:spTree>
    <p:extLst>
      <p:ext uri="{BB962C8B-B14F-4D97-AF65-F5344CB8AC3E}">
        <p14:creationId xmlns:p14="http://schemas.microsoft.com/office/powerpoint/2010/main" val="497205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D9D50C-1A25-4241-A22C-D6739F8D8C1B}" type="slidenum">
              <a:rPr lang="en-US"/>
              <a:pPr/>
              <a:t>31</a:t>
            </a:fld>
            <a:endParaRPr lang="en-US"/>
          </a:p>
        </p:txBody>
      </p:sp>
      <p:sp>
        <p:nvSpPr>
          <p:cNvPr id="499714" name="Rectangle 2"/>
          <p:cNvSpPr>
            <a:spLocks noGrp="1" noRot="1" noChangeAspect="1" noChangeArrowheads="1" noTextEdit="1"/>
          </p:cNvSpPr>
          <p:nvPr>
            <p:ph type="sldImg"/>
          </p:nvPr>
        </p:nvSpPr>
        <p:spPr>
          <a:ln/>
        </p:spPr>
      </p:sp>
      <p:sp>
        <p:nvSpPr>
          <p:cNvPr id="499715" name="Rectangle 3"/>
          <p:cNvSpPr>
            <a:spLocks noGrp="1" noChangeArrowheads="1"/>
          </p:cNvSpPr>
          <p:nvPr>
            <p:ph type="body" idx="1"/>
          </p:nvPr>
        </p:nvSpPr>
        <p:spPr>
          <a:xfrm>
            <a:off x="914400" y="4343400"/>
            <a:ext cx="5029200" cy="4114800"/>
          </a:xfrm>
        </p:spPr>
        <p:txBody>
          <a:bodyPr/>
          <a:lstStyle/>
          <a:p>
            <a:r>
              <a:rPr lang="en-US"/>
              <a:t>By necessity, caregivers are placed in the role of monitoring patient safety.  While a balance between individual autonomy and personal safety should be a goal of AD management, safety must be prioritized.  This has negative consequences for many caregivers, who may depend on the patient for transportation, or need to leave the patient unattended in order to continue employment.  </a:t>
            </a:r>
          </a:p>
          <a:p>
            <a:r>
              <a:rPr lang="en-US"/>
              <a:t>Maintaining activity has many benefits for the patient.  An active patient is likely to sleep better and feel more fulfilled from each day.  Poor motivation often limits the patient’s ability to initiate activities, so that the caregiver becomes the driving force in maintaining a favorable level of engagement.  Positive activities should be built in to the daily routines of patient and caregiver, and can be facilitated through socially driven interactions such as clubs, senior centers, and adult day programs.</a:t>
            </a:r>
          </a:p>
        </p:txBody>
      </p:sp>
    </p:spTree>
    <p:extLst>
      <p:ext uri="{BB962C8B-B14F-4D97-AF65-F5344CB8AC3E}">
        <p14:creationId xmlns:p14="http://schemas.microsoft.com/office/powerpoint/2010/main" val="2044505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3B0F92-330C-49C0-A646-A75390513B57}" type="slidenum">
              <a:rPr lang="en-US" smtClean="0">
                <a:latin typeface="Times New Roman" pitchFamily="18" charset="0"/>
              </a:rPr>
              <a:pPr fontAlgn="base">
                <a:spcBef>
                  <a:spcPct val="0"/>
                </a:spcBef>
                <a:spcAft>
                  <a:spcPct val="0"/>
                </a:spcAft>
                <a:defRPr/>
              </a:pPr>
              <a:t>32</a:t>
            </a:fld>
            <a:endParaRPr lang="en-US" smtClean="0">
              <a:latin typeface="Times New Roman" pitchFamily="18"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8" charset="0"/>
            </a:endParaRPr>
          </a:p>
        </p:txBody>
      </p:sp>
    </p:spTree>
    <p:extLst>
      <p:ext uri="{BB962C8B-B14F-4D97-AF65-F5344CB8AC3E}">
        <p14:creationId xmlns:p14="http://schemas.microsoft.com/office/powerpoint/2010/main" val="64634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B585C1-F8FC-4007-B9E7-1B405A653C6D}" type="slidenum">
              <a:rPr lang="en-US"/>
              <a:pPr/>
              <a:t>44</a:t>
            </a:fld>
            <a:endParaRPr lang="en-US"/>
          </a:p>
        </p:txBody>
      </p:sp>
      <p:sp>
        <p:nvSpPr>
          <p:cNvPr id="501762" name="Rectangle 2"/>
          <p:cNvSpPr>
            <a:spLocks noGrp="1" noRot="1" noChangeAspect="1" noChangeArrowheads="1" noTextEdit="1"/>
          </p:cNvSpPr>
          <p:nvPr>
            <p:ph type="sldImg"/>
          </p:nvPr>
        </p:nvSpPr>
        <p:spPr>
          <a:ln/>
        </p:spPr>
      </p:sp>
      <p:sp>
        <p:nvSpPr>
          <p:cNvPr id="501763" name="Rectangle 3"/>
          <p:cNvSpPr>
            <a:spLocks noGrp="1" noChangeArrowheads="1"/>
          </p:cNvSpPr>
          <p:nvPr>
            <p:ph type="body" idx="1"/>
          </p:nvPr>
        </p:nvSpPr>
        <p:spPr>
          <a:xfrm>
            <a:off x="914400" y="4343400"/>
            <a:ext cx="5029200" cy="4114800"/>
          </a:xfrm>
        </p:spPr>
        <p:txBody>
          <a:bodyPr/>
          <a:lstStyle/>
          <a:p>
            <a:r>
              <a:rPr lang="en-US" sz="1100"/>
              <a:t>Apart from the general approaches, some specific problem behaviors respond optimally to nonpharmacologic treatments.  These include sleep disturbance, urinary incontinence, and purposeless behavior.</a:t>
            </a:r>
          </a:p>
          <a:p>
            <a:r>
              <a:rPr lang="en-US" sz="1100"/>
              <a:t>Many patients spend inactive days in front of television sets or just sitting quietly while the caregiver carries out all the responsibilities of the household. The patient’s quiet time also includes frequent dozing and catnaps. By the end of the day, the caregiver is exhausted and the patient is too well rested to go to sleep.  Medications may help to induce sleep, but none will prolong it, so the period of wakefulness is simply shifted later into the night.  Increased daytime physical activity will help to alleviate this vicious cycle much more than any medication plan.</a:t>
            </a:r>
          </a:p>
          <a:p>
            <a:r>
              <a:rPr lang="en-US" sz="1100"/>
              <a:t>At the opposite end of the behavioral spectrum is the individual who rummages, wanders, paces, or picks at things for long periods.  These behaviors are usually more distressing to the caregiver than the patient and are a common complaint leading to sedative medication orders.  In general, it may be useful for the caregiver to “entrain” these behaviors into some more useful activities, such as exercise or household chores, or at least to provide a safe outlet for the nervous energy like folding laundry.</a:t>
            </a:r>
          </a:p>
          <a:p>
            <a:r>
              <a:rPr lang="en-US" sz="1100"/>
              <a:t>Incontinence in AD is frequently multifactorial and may include impaired recognition of the physiologic signals associated with bladder filling.  Typical urinary incontinence drugs like oxybutinin operate through anticholinergic mechanisms that can magnify cognitive impairments in AD.  Nondrug management, by maintaining an empty bladder, is a more effective way of dealing with incontinence in AD patients.</a:t>
            </a:r>
            <a:endParaRPr lang="en-US"/>
          </a:p>
        </p:txBody>
      </p:sp>
    </p:spTree>
    <p:extLst>
      <p:ext uri="{BB962C8B-B14F-4D97-AF65-F5344CB8AC3E}">
        <p14:creationId xmlns:p14="http://schemas.microsoft.com/office/powerpoint/2010/main" val="2066322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09">
              <a:defRPr sz="2400">
                <a:solidFill>
                  <a:schemeClr val="tx1"/>
                </a:solidFill>
                <a:latin typeface="Arial" charset="0"/>
                <a:ea typeface="ＭＳ Ｐゴシック" pitchFamily="1" charset="-128"/>
              </a:defRPr>
            </a:lvl1pPr>
            <a:lvl2pPr marL="735298" indent="-282807" defTabSz="914409">
              <a:defRPr sz="2400">
                <a:solidFill>
                  <a:schemeClr val="tx1"/>
                </a:solidFill>
                <a:latin typeface="Arial" charset="0"/>
                <a:ea typeface="ＭＳ Ｐゴシック" pitchFamily="1" charset="-128"/>
              </a:defRPr>
            </a:lvl2pPr>
            <a:lvl3pPr marL="1131227" indent="-226245" defTabSz="914409">
              <a:defRPr sz="2400">
                <a:solidFill>
                  <a:schemeClr val="tx1"/>
                </a:solidFill>
                <a:latin typeface="Arial" charset="0"/>
                <a:ea typeface="ＭＳ Ｐゴシック" pitchFamily="1" charset="-128"/>
              </a:defRPr>
            </a:lvl3pPr>
            <a:lvl4pPr marL="1583718" indent="-226245" defTabSz="914409">
              <a:defRPr sz="2400">
                <a:solidFill>
                  <a:schemeClr val="tx1"/>
                </a:solidFill>
                <a:latin typeface="Arial" charset="0"/>
                <a:ea typeface="ＭＳ Ｐゴシック" pitchFamily="1" charset="-128"/>
              </a:defRPr>
            </a:lvl4pPr>
            <a:lvl5pPr marL="2036209" indent="-226245" defTabSz="914409">
              <a:defRPr sz="2400">
                <a:solidFill>
                  <a:schemeClr val="tx1"/>
                </a:solidFill>
                <a:latin typeface="Arial" charset="0"/>
                <a:ea typeface="ＭＳ Ｐゴシック" pitchFamily="1" charset="-128"/>
              </a:defRPr>
            </a:lvl5pPr>
            <a:lvl6pPr marL="2488700" indent="-226245" algn="ctr" defTabSz="914409" eaLnBrk="0" fontAlgn="base" hangingPunct="0">
              <a:spcBef>
                <a:spcPct val="0"/>
              </a:spcBef>
              <a:spcAft>
                <a:spcPct val="0"/>
              </a:spcAft>
              <a:defRPr sz="2400">
                <a:solidFill>
                  <a:schemeClr val="tx1"/>
                </a:solidFill>
                <a:latin typeface="Arial" charset="0"/>
                <a:ea typeface="ＭＳ Ｐゴシック" pitchFamily="1" charset="-128"/>
              </a:defRPr>
            </a:lvl6pPr>
            <a:lvl7pPr marL="2941190" indent="-226245" algn="ctr" defTabSz="914409" eaLnBrk="0" fontAlgn="base" hangingPunct="0">
              <a:spcBef>
                <a:spcPct val="0"/>
              </a:spcBef>
              <a:spcAft>
                <a:spcPct val="0"/>
              </a:spcAft>
              <a:defRPr sz="2400">
                <a:solidFill>
                  <a:schemeClr val="tx1"/>
                </a:solidFill>
                <a:latin typeface="Arial" charset="0"/>
                <a:ea typeface="ＭＳ Ｐゴシック" pitchFamily="1" charset="-128"/>
              </a:defRPr>
            </a:lvl7pPr>
            <a:lvl8pPr marL="3393681" indent="-226245" algn="ctr" defTabSz="914409" eaLnBrk="0" fontAlgn="base" hangingPunct="0">
              <a:spcBef>
                <a:spcPct val="0"/>
              </a:spcBef>
              <a:spcAft>
                <a:spcPct val="0"/>
              </a:spcAft>
              <a:defRPr sz="2400">
                <a:solidFill>
                  <a:schemeClr val="tx1"/>
                </a:solidFill>
                <a:latin typeface="Arial" charset="0"/>
                <a:ea typeface="ＭＳ Ｐゴシック" pitchFamily="1" charset="-128"/>
              </a:defRPr>
            </a:lvl8pPr>
            <a:lvl9pPr marL="3846172" indent="-226245" algn="ctr" defTabSz="914409" eaLnBrk="0" fontAlgn="base" hangingPunct="0">
              <a:spcBef>
                <a:spcPct val="0"/>
              </a:spcBef>
              <a:spcAft>
                <a:spcPct val="0"/>
              </a:spcAft>
              <a:defRPr sz="2400">
                <a:solidFill>
                  <a:schemeClr val="tx1"/>
                </a:solidFill>
                <a:latin typeface="Arial" charset="0"/>
                <a:ea typeface="ＭＳ Ｐゴシック" pitchFamily="1" charset="-128"/>
              </a:defRPr>
            </a:lvl9pPr>
          </a:lstStyle>
          <a:p>
            <a:fld id="{1D03D749-7E8B-4A1D-809C-E59EF0136921}" type="slidenum">
              <a:rPr lang="en-US" sz="1200"/>
              <a:pPr/>
              <a:t>47</a:t>
            </a:fld>
            <a:endParaRPr lang="en-US" sz="120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xfrm>
            <a:off x="687995" y="4345289"/>
            <a:ext cx="5482012" cy="41122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3123" indent="-113123"/>
            <a:r>
              <a:rPr lang="en-US" sz="1000"/>
              <a:t>KEY POINTS</a:t>
            </a:r>
          </a:p>
          <a:p>
            <a:pPr marL="113123" indent="-113123">
              <a:buFontTx/>
              <a:buChar char="•"/>
            </a:pPr>
            <a:r>
              <a:rPr lang="en-US" sz="1000"/>
              <a:t>Mrs. P returned to her family doctor for a follow-up visit 1 month after being discharged from the hospital.</a:t>
            </a:r>
          </a:p>
          <a:p>
            <a:pPr marL="113123" indent="-113123">
              <a:buFontTx/>
              <a:buChar char="•"/>
            </a:pPr>
            <a:r>
              <a:rPr lang="en-US" sz="1000"/>
              <a:t>Her physical examination revealed no abnormalities; her vital signs were stable.</a:t>
            </a:r>
          </a:p>
          <a:p>
            <a:pPr marL="113123" indent="-113123">
              <a:buFontTx/>
              <a:buChar char="•"/>
            </a:pPr>
            <a:r>
              <a:rPr lang="en-US" sz="1000"/>
              <a:t>She was alert and conversational, but her speech was rambling.</a:t>
            </a:r>
          </a:p>
          <a:p>
            <a:pPr marL="113123" indent="-113123">
              <a:buFontTx/>
              <a:buChar char="•"/>
            </a:pPr>
            <a:r>
              <a:rPr lang="en-US" sz="1000"/>
              <a:t>She doesn’t recall her hospitalization and can’t describe her holiday plans for next week.</a:t>
            </a:r>
          </a:p>
          <a:p>
            <a:pPr marL="113123" indent="-113123">
              <a:buFontTx/>
              <a:buChar char="•"/>
            </a:pPr>
            <a:r>
              <a:rPr lang="en-US" sz="1000"/>
              <a:t>Her MMSE score was 18. Her FAQ score was 21.</a:t>
            </a:r>
          </a:p>
          <a:p>
            <a:pPr marL="113123" indent="-113123">
              <a:buFontTx/>
              <a:buChar char="•"/>
            </a:pPr>
            <a:r>
              <a:rPr lang="en-US" sz="1000"/>
              <a:t>Her husband has been managing the family finances and overseeing the cooking.</a:t>
            </a:r>
          </a:p>
          <a:p>
            <a:pPr marL="113123" indent="-113123">
              <a:buFontTx/>
              <a:buChar char="•"/>
            </a:pPr>
            <a:r>
              <a:rPr lang="en-US" sz="1000"/>
              <a:t>Mrs. P is not bathing or cleaning herself effectively at the toilet.</a:t>
            </a:r>
          </a:p>
          <a:p>
            <a:pPr marL="113123" indent="-113123">
              <a:buFontTx/>
              <a:buChar char="•"/>
            </a:pPr>
            <a:r>
              <a:rPr lang="en-US" sz="1000"/>
              <a:t>Her husband admits to being tired.</a:t>
            </a:r>
          </a:p>
          <a:p>
            <a:pPr marL="113123" indent="-113123">
              <a:buFontTx/>
              <a:buChar char="•"/>
            </a:pPr>
            <a:r>
              <a:rPr lang="en-US" sz="1000"/>
              <a:t>Mrs. P has been wandering around the house at night.</a:t>
            </a:r>
          </a:p>
          <a:p>
            <a:pPr marL="113123" indent="-113123">
              <a:buFontTx/>
              <a:buChar char="•"/>
            </a:pPr>
            <a:r>
              <a:rPr lang="en-US" sz="1000"/>
              <a:t>Mrs. P has been staying alone at home during the day, while her husband manages the errands, etc.</a:t>
            </a:r>
          </a:p>
        </p:txBody>
      </p:sp>
    </p:spTree>
    <p:extLst>
      <p:ext uri="{BB962C8B-B14F-4D97-AF65-F5344CB8AC3E}">
        <p14:creationId xmlns:p14="http://schemas.microsoft.com/office/powerpoint/2010/main" val="2957638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09">
              <a:defRPr sz="2400">
                <a:solidFill>
                  <a:schemeClr val="tx1"/>
                </a:solidFill>
                <a:latin typeface="Arial" charset="0"/>
                <a:ea typeface="ＭＳ Ｐゴシック" pitchFamily="1" charset="-128"/>
              </a:defRPr>
            </a:lvl1pPr>
            <a:lvl2pPr marL="735298" indent="-282807" defTabSz="914409">
              <a:defRPr sz="2400">
                <a:solidFill>
                  <a:schemeClr val="tx1"/>
                </a:solidFill>
                <a:latin typeface="Arial" charset="0"/>
                <a:ea typeface="ＭＳ Ｐゴシック" pitchFamily="1" charset="-128"/>
              </a:defRPr>
            </a:lvl2pPr>
            <a:lvl3pPr marL="1131227" indent="-226245" defTabSz="914409">
              <a:defRPr sz="2400">
                <a:solidFill>
                  <a:schemeClr val="tx1"/>
                </a:solidFill>
                <a:latin typeface="Arial" charset="0"/>
                <a:ea typeface="ＭＳ Ｐゴシック" pitchFamily="1" charset="-128"/>
              </a:defRPr>
            </a:lvl3pPr>
            <a:lvl4pPr marL="1583718" indent="-226245" defTabSz="914409">
              <a:defRPr sz="2400">
                <a:solidFill>
                  <a:schemeClr val="tx1"/>
                </a:solidFill>
                <a:latin typeface="Arial" charset="0"/>
                <a:ea typeface="ＭＳ Ｐゴシック" pitchFamily="1" charset="-128"/>
              </a:defRPr>
            </a:lvl4pPr>
            <a:lvl5pPr marL="2036209" indent="-226245" defTabSz="914409">
              <a:defRPr sz="2400">
                <a:solidFill>
                  <a:schemeClr val="tx1"/>
                </a:solidFill>
                <a:latin typeface="Arial" charset="0"/>
                <a:ea typeface="ＭＳ Ｐゴシック" pitchFamily="1" charset="-128"/>
              </a:defRPr>
            </a:lvl5pPr>
            <a:lvl6pPr marL="2488700" indent="-226245" algn="ctr" defTabSz="914409" eaLnBrk="0" fontAlgn="base" hangingPunct="0">
              <a:spcBef>
                <a:spcPct val="0"/>
              </a:spcBef>
              <a:spcAft>
                <a:spcPct val="0"/>
              </a:spcAft>
              <a:defRPr sz="2400">
                <a:solidFill>
                  <a:schemeClr val="tx1"/>
                </a:solidFill>
                <a:latin typeface="Arial" charset="0"/>
                <a:ea typeface="ＭＳ Ｐゴシック" pitchFamily="1" charset="-128"/>
              </a:defRPr>
            </a:lvl6pPr>
            <a:lvl7pPr marL="2941190" indent="-226245" algn="ctr" defTabSz="914409" eaLnBrk="0" fontAlgn="base" hangingPunct="0">
              <a:spcBef>
                <a:spcPct val="0"/>
              </a:spcBef>
              <a:spcAft>
                <a:spcPct val="0"/>
              </a:spcAft>
              <a:defRPr sz="2400">
                <a:solidFill>
                  <a:schemeClr val="tx1"/>
                </a:solidFill>
                <a:latin typeface="Arial" charset="0"/>
                <a:ea typeface="ＭＳ Ｐゴシック" pitchFamily="1" charset="-128"/>
              </a:defRPr>
            </a:lvl7pPr>
            <a:lvl8pPr marL="3393681" indent="-226245" algn="ctr" defTabSz="914409" eaLnBrk="0" fontAlgn="base" hangingPunct="0">
              <a:spcBef>
                <a:spcPct val="0"/>
              </a:spcBef>
              <a:spcAft>
                <a:spcPct val="0"/>
              </a:spcAft>
              <a:defRPr sz="2400">
                <a:solidFill>
                  <a:schemeClr val="tx1"/>
                </a:solidFill>
                <a:latin typeface="Arial" charset="0"/>
                <a:ea typeface="ＭＳ Ｐゴシック" pitchFamily="1" charset="-128"/>
              </a:defRPr>
            </a:lvl8pPr>
            <a:lvl9pPr marL="3846172" indent="-226245" algn="ctr" defTabSz="914409" eaLnBrk="0" fontAlgn="base" hangingPunct="0">
              <a:spcBef>
                <a:spcPct val="0"/>
              </a:spcBef>
              <a:spcAft>
                <a:spcPct val="0"/>
              </a:spcAft>
              <a:defRPr sz="2400">
                <a:solidFill>
                  <a:schemeClr val="tx1"/>
                </a:solidFill>
                <a:latin typeface="Arial" charset="0"/>
                <a:ea typeface="ＭＳ Ｐゴシック" pitchFamily="1" charset="-128"/>
              </a:defRPr>
            </a:lvl9pPr>
          </a:lstStyle>
          <a:p>
            <a:fld id="{1D03D749-7E8B-4A1D-809C-E59EF0136921}" type="slidenum">
              <a:rPr lang="en-US" sz="1200"/>
              <a:pPr/>
              <a:t>57</a:t>
            </a:fld>
            <a:endParaRPr lang="en-US" sz="120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xfrm>
            <a:off x="687995" y="4345289"/>
            <a:ext cx="5482012" cy="41122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3123" indent="-113123"/>
            <a:r>
              <a:rPr lang="en-US" sz="1000"/>
              <a:t>KEY POINTS</a:t>
            </a:r>
          </a:p>
          <a:p>
            <a:pPr marL="113123" indent="-113123">
              <a:buFontTx/>
              <a:buChar char="•"/>
            </a:pPr>
            <a:r>
              <a:rPr lang="en-US" sz="1000"/>
              <a:t>Mrs. P returned to her family doctor for a follow-up visit 1 month after being discharged from the hospital.</a:t>
            </a:r>
          </a:p>
          <a:p>
            <a:pPr marL="113123" indent="-113123">
              <a:buFontTx/>
              <a:buChar char="•"/>
            </a:pPr>
            <a:r>
              <a:rPr lang="en-US" sz="1000"/>
              <a:t>Her physical examination revealed no abnormalities; her vital signs were stable.</a:t>
            </a:r>
          </a:p>
          <a:p>
            <a:pPr marL="113123" indent="-113123">
              <a:buFontTx/>
              <a:buChar char="•"/>
            </a:pPr>
            <a:r>
              <a:rPr lang="en-US" sz="1000"/>
              <a:t>She was alert and conversational, but her speech was rambling.</a:t>
            </a:r>
          </a:p>
          <a:p>
            <a:pPr marL="113123" indent="-113123">
              <a:buFontTx/>
              <a:buChar char="•"/>
            </a:pPr>
            <a:r>
              <a:rPr lang="en-US" sz="1000"/>
              <a:t>She doesn’t recall her hospitalization and can’t describe her holiday plans for next week.</a:t>
            </a:r>
          </a:p>
          <a:p>
            <a:pPr marL="113123" indent="-113123">
              <a:buFontTx/>
              <a:buChar char="•"/>
            </a:pPr>
            <a:r>
              <a:rPr lang="en-US" sz="1000"/>
              <a:t>Her MMSE score was 18. Her FAQ score was 21.</a:t>
            </a:r>
          </a:p>
          <a:p>
            <a:pPr marL="113123" indent="-113123">
              <a:buFontTx/>
              <a:buChar char="•"/>
            </a:pPr>
            <a:r>
              <a:rPr lang="en-US" sz="1000"/>
              <a:t>Her husband has been managing the family finances and overseeing the cooking.</a:t>
            </a:r>
          </a:p>
          <a:p>
            <a:pPr marL="113123" indent="-113123">
              <a:buFontTx/>
              <a:buChar char="•"/>
            </a:pPr>
            <a:r>
              <a:rPr lang="en-US" sz="1000"/>
              <a:t>Mrs. P is not bathing or cleaning herself effectively at the toilet.</a:t>
            </a:r>
          </a:p>
          <a:p>
            <a:pPr marL="113123" indent="-113123">
              <a:buFontTx/>
              <a:buChar char="•"/>
            </a:pPr>
            <a:r>
              <a:rPr lang="en-US" sz="1000"/>
              <a:t>Her husband admits to being tired.</a:t>
            </a:r>
          </a:p>
          <a:p>
            <a:pPr marL="113123" indent="-113123">
              <a:buFontTx/>
              <a:buChar char="•"/>
            </a:pPr>
            <a:r>
              <a:rPr lang="en-US" sz="1000"/>
              <a:t>Mrs. P has been wandering around the house at night.</a:t>
            </a:r>
          </a:p>
          <a:p>
            <a:pPr marL="113123" indent="-113123">
              <a:buFontTx/>
              <a:buChar char="•"/>
            </a:pPr>
            <a:r>
              <a:rPr lang="en-US" sz="1000"/>
              <a:t>Mrs. P has been staying alone at home during the day, while her husband manages the errands, etc.</a:t>
            </a:r>
          </a:p>
        </p:txBody>
      </p:sp>
    </p:spTree>
    <p:extLst>
      <p:ext uri="{BB962C8B-B14F-4D97-AF65-F5344CB8AC3E}">
        <p14:creationId xmlns:p14="http://schemas.microsoft.com/office/powerpoint/2010/main" val="4035661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9AE391-070C-674B-AF82-DFC394596E3E}" type="datetimeFigureOut">
              <a:rPr lang="en-US" smtClean="0"/>
              <a:t>7/9/2015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C169F7-EAF5-A043-9008-A356712496E5}" type="slidenum">
              <a:rPr lang="en-US" smtClean="0"/>
              <a:t>‹#›</a:t>
            </a:fld>
            <a:endParaRPr lang="en-US"/>
          </a:p>
        </p:txBody>
      </p:sp>
    </p:spTree>
    <p:extLst>
      <p:ext uri="{BB962C8B-B14F-4D97-AF65-F5344CB8AC3E}">
        <p14:creationId xmlns:p14="http://schemas.microsoft.com/office/powerpoint/2010/main" val="3271180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0942C5-F295-5A4F-BB79-1C98BA6D35EF}" type="datetimeFigureOut">
              <a:rPr lang="en-US" smtClean="0"/>
              <a:t>7/9/2015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70F127-8775-5C41-A1D0-6A4C54B9CEF1}" type="slidenum">
              <a:rPr lang="en-US" smtClean="0"/>
              <a:t>‹#›</a:t>
            </a:fld>
            <a:endParaRPr lang="en-US"/>
          </a:p>
        </p:txBody>
      </p:sp>
    </p:spTree>
    <p:extLst>
      <p:ext uri="{BB962C8B-B14F-4D97-AF65-F5344CB8AC3E}">
        <p14:creationId xmlns:p14="http://schemas.microsoft.com/office/powerpoint/2010/main" val="1593623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0942C5-F295-5A4F-BB79-1C98BA6D35EF}" type="datetimeFigureOut">
              <a:rPr lang="en-US" smtClean="0"/>
              <a:t>7/9/2015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70F127-8775-5C41-A1D0-6A4C54B9CEF1}" type="slidenum">
              <a:rPr lang="en-US" smtClean="0"/>
              <a:t>‹#›</a:t>
            </a:fld>
            <a:endParaRPr lang="en-US"/>
          </a:p>
        </p:txBody>
      </p:sp>
    </p:spTree>
    <p:extLst>
      <p:ext uri="{BB962C8B-B14F-4D97-AF65-F5344CB8AC3E}">
        <p14:creationId xmlns:p14="http://schemas.microsoft.com/office/powerpoint/2010/main" val="1788054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0942C5-F295-5A4F-BB79-1C98BA6D35EF}" type="datetimeFigureOut">
              <a:rPr lang="en-US" smtClean="0"/>
              <a:t>7/9/2015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70F127-8775-5C41-A1D0-6A4C54B9CEF1}" type="slidenum">
              <a:rPr lang="en-US" smtClean="0"/>
              <a:t>‹#›</a:t>
            </a:fld>
            <a:endParaRPr lang="en-US"/>
          </a:p>
        </p:txBody>
      </p:sp>
    </p:spTree>
    <p:extLst>
      <p:ext uri="{BB962C8B-B14F-4D97-AF65-F5344CB8AC3E}">
        <p14:creationId xmlns:p14="http://schemas.microsoft.com/office/powerpoint/2010/main" val="280413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0942C5-F295-5A4F-BB79-1C98BA6D35EF}" type="datetimeFigureOut">
              <a:rPr lang="en-US" smtClean="0"/>
              <a:t>7/9/2015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70F127-8775-5C41-A1D0-6A4C54B9CEF1}" type="slidenum">
              <a:rPr lang="en-US" smtClean="0"/>
              <a:t>‹#›</a:t>
            </a:fld>
            <a:endParaRPr lang="en-US"/>
          </a:p>
        </p:txBody>
      </p:sp>
    </p:spTree>
    <p:extLst>
      <p:ext uri="{BB962C8B-B14F-4D97-AF65-F5344CB8AC3E}">
        <p14:creationId xmlns:p14="http://schemas.microsoft.com/office/powerpoint/2010/main" val="1892929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0942C5-F295-5A4F-BB79-1C98BA6D35EF}" type="datetimeFigureOut">
              <a:rPr lang="en-US" smtClean="0"/>
              <a:t>7/9/2015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470F127-8775-5C41-A1D0-6A4C54B9CEF1}" type="slidenum">
              <a:rPr lang="en-US" smtClean="0"/>
              <a:t>‹#›</a:t>
            </a:fld>
            <a:endParaRPr lang="en-US" dirty="0"/>
          </a:p>
        </p:txBody>
      </p:sp>
    </p:spTree>
    <p:extLst>
      <p:ext uri="{BB962C8B-B14F-4D97-AF65-F5344CB8AC3E}">
        <p14:creationId xmlns:p14="http://schemas.microsoft.com/office/powerpoint/2010/main" val="930980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30942C5-F295-5A4F-BB79-1C98BA6D35EF}" type="datetimeFigureOut">
              <a:rPr lang="en-US" smtClean="0"/>
              <a:t>7/9/2015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70F127-8775-5C41-A1D0-6A4C54B9CEF1}" type="slidenum">
              <a:rPr lang="en-US" smtClean="0"/>
              <a:t>‹#›</a:t>
            </a:fld>
            <a:endParaRPr lang="en-US"/>
          </a:p>
        </p:txBody>
      </p:sp>
    </p:spTree>
    <p:extLst>
      <p:ext uri="{BB962C8B-B14F-4D97-AF65-F5344CB8AC3E}">
        <p14:creationId xmlns:p14="http://schemas.microsoft.com/office/powerpoint/2010/main" val="1709916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0942C5-F295-5A4F-BB79-1C98BA6D35EF}" type="datetimeFigureOut">
              <a:rPr lang="en-US" smtClean="0"/>
              <a:t>7/9/2015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70F127-8775-5C41-A1D0-6A4C54B9CEF1}" type="slidenum">
              <a:rPr lang="en-US" smtClean="0"/>
              <a:t>‹#›</a:t>
            </a:fld>
            <a:endParaRPr lang="en-US"/>
          </a:p>
        </p:txBody>
      </p:sp>
    </p:spTree>
    <p:extLst>
      <p:ext uri="{BB962C8B-B14F-4D97-AF65-F5344CB8AC3E}">
        <p14:creationId xmlns:p14="http://schemas.microsoft.com/office/powerpoint/2010/main" val="2617351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0942C5-F295-5A4F-BB79-1C98BA6D35EF}" type="datetimeFigureOut">
              <a:rPr lang="en-US" smtClean="0"/>
              <a:t>7/9/2015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70F127-8775-5C41-A1D0-6A4C54B9CEF1}" type="slidenum">
              <a:rPr lang="en-US" smtClean="0"/>
              <a:t>‹#›</a:t>
            </a:fld>
            <a:endParaRPr lang="en-US"/>
          </a:p>
        </p:txBody>
      </p:sp>
    </p:spTree>
    <p:extLst>
      <p:ext uri="{BB962C8B-B14F-4D97-AF65-F5344CB8AC3E}">
        <p14:creationId xmlns:p14="http://schemas.microsoft.com/office/powerpoint/2010/main" val="1472385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0942C5-F295-5A4F-BB79-1C98BA6D35EF}" type="datetimeFigureOut">
              <a:rPr lang="en-US" smtClean="0"/>
              <a:t>7/9/2015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70F127-8775-5C41-A1D0-6A4C54B9CEF1}" type="slidenum">
              <a:rPr lang="en-US" smtClean="0"/>
              <a:t>‹#›</a:t>
            </a:fld>
            <a:endParaRPr lang="en-US"/>
          </a:p>
        </p:txBody>
      </p:sp>
    </p:spTree>
    <p:extLst>
      <p:ext uri="{BB962C8B-B14F-4D97-AF65-F5344CB8AC3E}">
        <p14:creationId xmlns:p14="http://schemas.microsoft.com/office/powerpoint/2010/main" val="2206082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0942C5-F295-5A4F-BB79-1C98BA6D35EF}" type="datetimeFigureOut">
              <a:rPr lang="en-US" smtClean="0"/>
              <a:t>7/9/2015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70F127-8775-5C41-A1D0-6A4C54B9CEF1}" type="slidenum">
              <a:rPr lang="en-US" smtClean="0"/>
              <a:t>‹#›</a:t>
            </a:fld>
            <a:endParaRPr lang="en-US"/>
          </a:p>
        </p:txBody>
      </p:sp>
    </p:spTree>
    <p:extLst>
      <p:ext uri="{BB962C8B-B14F-4D97-AF65-F5344CB8AC3E}">
        <p14:creationId xmlns:p14="http://schemas.microsoft.com/office/powerpoint/2010/main" val="2303837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0942C5-F295-5A4F-BB79-1C98BA6D35EF}" type="datetimeFigureOut">
              <a:rPr lang="en-US" smtClean="0"/>
              <a:t>7/9/2015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70F127-8775-5C41-A1D0-6A4C54B9CEF1}" type="slidenum">
              <a:rPr lang="en-US" smtClean="0"/>
              <a:t>‹#›</a:t>
            </a:fld>
            <a:endParaRPr lang="en-US"/>
          </a:p>
        </p:txBody>
      </p:sp>
    </p:spTree>
    <p:extLst>
      <p:ext uri="{BB962C8B-B14F-4D97-AF65-F5344CB8AC3E}">
        <p14:creationId xmlns:p14="http://schemas.microsoft.com/office/powerpoint/2010/main" val="3595969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0942C5-F295-5A4F-BB79-1C98BA6D35EF}" type="datetimeFigureOut">
              <a:rPr lang="en-US" smtClean="0"/>
              <a:t>7/9/2015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70F127-8775-5C41-A1D0-6A4C54B9CEF1}" type="slidenum">
              <a:rPr lang="en-US" smtClean="0"/>
              <a:t>‹#›</a:t>
            </a:fld>
            <a:endParaRPr lang="en-US"/>
          </a:p>
        </p:txBody>
      </p:sp>
    </p:spTree>
    <p:extLst>
      <p:ext uri="{BB962C8B-B14F-4D97-AF65-F5344CB8AC3E}">
        <p14:creationId xmlns:p14="http://schemas.microsoft.com/office/powerpoint/2010/main" val="24946315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2.jp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9AE391-070C-674B-AF82-DFC394596E3E}" type="datetimeFigureOut">
              <a:rPr lang="en-US" smtClean="0"/>
              <a:t>7/9/2015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C169F7-EAF5-A043-9008-A356712496E5}" type="slidenum">
              <a:rPr lang="en-US" smtClean="0"/>
              <a:t>‹#›</a:t>
            </a:fld>
            <a:endParaRPr lang="en-US"/>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895" y="-1"/>
            <a:ext cx="9170895" cy="7086601"/>
          </a:xfrm>
          <a:prstGeom prst="rect">
            <a:avLst/>
          </a:prstGeom>
        </p:spPr>
      </p:pic>
    </p:spTree>
    <p:extLst>
      <p:ext uri="{BB962C8B-B14F-4D97-AF65-F5344CB8AC3E}">
        <p14:creationId xmlns:p14="http://schemas.microsoft.com/office/powerpoint/2010/main" val="1105005169"/>
      </p:ext>
    </p:extLst>
  </p:cSld>
  <p:clrMap bg1="lt1" tx1="dk1" bg2="lt2" tx2="dk2" accent1="accent1" accent2="accent2" accent3="accent3" accent4="accent4" accent5="accent5" accent6="accent6" hlink="hlink" folHlink="folHlink"/>
  <p:sldLayoutIdLst>
    <p:sldLayoutId id="2147483722" r:id="rId1"/>
    <p:sldLayoutId id="2147483735"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0942C5-F295-5A4F-BB79-1C98BA6D35EF}" type="datetimeFigureOut">
              <a:rPr lang="en-US" smtClean="0"/>
              <a:t>7/9/2015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70F127-8775-5C41-A1D0-6A4C54B9CEF1}" type="slidenum">
              <a:rPr lang="en-US" smtClean="0"/>
              <a:t>‹#›</a:t>
            </a:fld>
            <a:endParaRPr lang="en-US"/>
          </a:p>
        </p:txBody>
      </p:sp>
    </p:spTree>
    <p:extLst>
      <p:ext uri="{BB962C8B-B14F-4D97-AF65-F5344CB8AC3E}">
        <p14:creationId xmlns:p14="http://schemas.microsoft.com/office/powerpoint/2010/main" val="345148822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12.wmf"/></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w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679" y="381000"/>
            <a:ext cx="8229600" cy="1143000"/>
          </a:xfrm>
        </p:spPr>
        <p:txBody>
          <a:bodyPr>
            <a:noAutofit/>
          </a:bodyPr>
          <a:lstStyle/>
          <a:p>
            <a:r>
              <a:rPr lang="en-US" sz="4800" b="1" dirty="0" smtClean="0">
                <a:solidFill>
                  <a:srgbClr val="2C8458"/>
                </a:solidFill>
                <a:effectLst>
                  <a:outerShdw blurRad="38100" dist="38100" dir="2700000" algn="tl">
                    <a:srgbClr val="000000">
                      <a:alpha val="43137"/>
                    </a:srgbClr>
                  </a:outerShdw>
                </a:effectLst>
              </a:rPr>
              <a:t>Critical Decision Points </a:t>
            </a:r>
            <a:br>
              <a:rPr lang="en-US" sz="4800" b="1" dirty="0" smtClean="0">
                <a:solidFill>
                  <a:srgbClr val="2C8458"/>
                </a:solidFill>
                <a:effectLst>
                  <a:outerShdw blurRad="38100" dist="38100" dir="2700000" algn="tl">
                    <a:srgbClr val="000000">
                      <a:alpha val="43137"/>
                    </a:srgbClr>
                  </a:outerShdw>
                </a:effectLst>
              </a:rPr>
            </a:br>
            <a:r>
              <a:rPr lang="en-US" sz="4800" b="1" dirty="0" smtClean="0">
                <a:solidFill>
                  <a:srgbClr val="2C8458"/>
                </a:solidFill>
                <a:effectLst>
                  <a:outerShdw blurRad="38100" dist="38100" dir="2700000" algn="tl">
                    <a:srgbClr val="000000">
                      <a:alpha val="43137"/>
                    </a:srgbClr>
                  </a:outerShdw>
                </a:effectLst>
              </a:rPr>
              <a:t>in Dementia Care</a:t>
            </a:r>
            <a:endParaRPr lang="en-US" sz="4800" b="1" dirty="0">
              <a:solidFill>
                <a:srgbClr val="2C8458"/>
              </a:solidFill>
              <a:effectLst>
                <a:outerShdw blurRad="38100" dist="38100" dir="2700000" algn="tl">
                  <a:srgbClr val="000000">
                    <a:alpha val="43137"/>
                  </a:srgbClr>
                </a:outerShdw>
              </a:effectLst>
            </a:endParaRPr>
          </a:p>
        </p:txBody>
      </p:sp>
      <p:sp>
        <p:nvSpPr>
          <p:cNvPr id="4" name="TextBox 3"/>
          <p:cNvSpPr txBox="1"/>
          <p:nvPr/>
        </p:nvSpPr>
        <p:spPr>
          <a:xfrm>
            <a:off x="304800" y="5791200"/>
            <a:ext cx="4074898" cy="800219"/>
          </a:xfrm>
          <a:prstGeom prst="rect">
            <a:avLst/>
          </a:prstGeom>
          <a:noFill/>
        </p:spPr>
        <p:txBody>
          <a:bodyPr wrap="none" rtlCol="0">
            <a:spAutoFit/>
          </a:bodyPr>
          <a:lstStyle/>
          <a:p>
            <a:r>
              <a:rPr lang="en-US" b="1" dirty="0" smtClean="0">
                <a:solidFill>
                  <a:schemeClr val="bg1"/>
                </a:solidFill>
              </a:rPr>
              <a:t>Elizabeth A. Crooks, DNP, RN, CNE</a:t>
            </a:r>
          </a:p>
          <a:p>
            <a:r>
              <a:rPr lang="en-US" sz="1400" dirty="0" smtClean="0">
                <a:solidFill>
                  <a:schemeClr val="bg1"/>
                </a:solidFill>
              </a:rPr>
              <a:t>Instructor; Nurse Educator Masters Track Coordinator</a:t>
            </a:r>
          </a:p>
          <a:p>
            <a:r>
              <a:rPr lang="en-US" sz="1400" dirty="0" smtClean="0">
                <a:solidFill>
                  <a:schemeClr val="bg1"/>
                </a:solidFill>
              </a:rPr>
              <a:t>WHO Collaborating Center Scholar</a:t>
            </a:r>
            <a:endParaRPr lang="en-US" sz="1400" dirty="0">
              <a:solidFill>
                <a:schemeClr val="bg1"/>
              </a:solidFill>
            </a:endParaRPr>
          </a:p>
        </p:txBody>
      </p:sp>
      <p:pic>
        <p:nvPicPr>
          <p:cNvPr id="2050" name="Picture 2" descr="http://martinwielomski.files.wordpress.com/2013/10/decisions_mwielomski.jpg?w=69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752600"/>
            <a:ext cx="2590801" cy="3483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0771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ChangeArrowheads="1"/>
          </p:cNvSpPr>
          <p:nvPr>
            <p:ph type="title"/>
          </p:nvPr>
        </p:nvSpPr>
        <p:spPr/>
        <p:txBody>
          <a:bodyPr>
            <a:normAutofit/>
          </a:bodyPr>
          <a:lstStyle/>
          <a:p>
            <a:r>
              <a:rPr lang="en-US" sz="4800" b="1" dirty="0" smtClean="0">
                <a:solidFill>
                  <a:schemeClr val="bg1"/>
                </a:solidFill>
                <a:effectLst>
                  <a:outerShdw blurRad="38100" dist="38100" dir="2700000" algn="tl">
                    <a:srgbClr val="000000">
                      <a:alpha val="43137"/>
                    </a:srgbClr>
                  </a:outerShdw>
                </a:effectLst>
              </a:rPr>
              <a:t>What Families Want</a:t>
            </a:r>
            <a:endParaRPr lang="en-US" sz="4800" b="1" i="1" dirty="0">
              <a:solidFill>
                <a:schemeClr val="bg1"/>
              </a:solidFill>
              <a:effectLst>
                <a:outerShdw blurRad="38100" dist="38100" dir="2700000" algn="tl">
                  <a:srgbClr val="000000">
                    <a:alpha val="43137"/>
                  </a:srgbClr>
                </a:outerShdw>
              </a:effectLst>
            </a:endParaRPr>
          </a:p>
        </p:txBody>
      </p:sp>
      <p:sp>
        <p:nvSpPr>
          <p:cNvPr id="328707" name="Rectangle 3"/>
          <p:cNvSpPr>
            <a:spLocks noGrp="1" noChangeArrowheads="1"/>
          </p:cNvSpPr>
          <p:nvPr>
            <p:ph type="body" idx="1"/>
          </p:nvPr>
        </p:nvSpPr>
        <p:spPr>
          <a:xfrm>
            <a:off x="990600" y="1752600"/>
            <a:ext cx="7543800" cy="3886200"/>
          </a:xfrm>
        </p:spPr>
        <p:txBody>
          <a:bodyPr/>
          <a:lstStyle/>
          <a:p>
            <a:r>
              <a:rPr lang="en-US" sz="2800" dirty="0"/>
              <a:t>Accurate diagnosis</a:t>
            </a:r>
          </a:p>
          <a:p>
            <a:r>
              <a:rPr lang="en-US" sz="2800" dirty="0"/>
              <a:t>Sensitive &amp; appropriate sharing of diagnosis</a:t>
            </a:r>
          </a:p>
          <a:p>
            <a:r>
              <a:rPr lang="en-US" sz="2800" dirty="0"/>
              <a:t>Referrals for services (medical &amp; community)</a:t>
            </a:r>
          </a:p>
          <a:p>
            <a:r>
              <a:rPr lang="en-US" sz="2800" dirty="0"/>
              <a:t>Access to medications</a:t>
            </a:r>
          </a:p>
          <a:p>
            <a:r>
              <a:rPr lang="en-US" sz="2800" dirty="0"/>
              <a:t>Written dementia materials</a:t>
            </a:r>
          </a:p>
          <a:p>
            <a:r>
              <a:rPr lang="en-US" sz="2800" dirty="0"/>
              <a:t>Ongoing support and advice</a:t>
            </a:r>
          </a:p>
          <a:p>
            <a:endParaRPr lang="en-US" sz="2800" dirty="0"/>
          </a:p>
        </p:txBody>
      </p:sp>
      <p:sp>
        <p:nvSpPr>
          <p:cNvPr id="328708" name="Text Box 4"/>
          <p:cNvSpPr txBox="1">
            <a:spLocks noChangeArrowheads="1"/>
          </p:cNvSpPr>
          <p:nvPr/>
        </p:nvSpPr>
        <p:spPr bwMode="auto">
          <a:xfrm>
            <a:off x="0" y="5832475"/>
            <a:ext cx="7497762" cy="523220"/>
          </a:xfrm>
          <a:prstGeom prst="rect">
            <a:avLst/>
          </a:prstGeom>
          <a:noFill/>
          <a:ln w="9525">
            <a:noFill/>
            <a:miter lim="800000"/>
            <a:headEnd/>
            <a:tailEnd/>
          </a:ln>
          <a:effectLst/>
        </p:spPr>
        <p:txBody>
          <a:bodyPr>
            <a:spAutoFit/>
          </a:bodyPr>
          <a:lstStyle/>
          <a:p>
            <a:pPr>
              <a:spcBef>
                <a:spcPct val="50000"/>
              </a:spcBef>
            </a:pPr>
            <a:r>
              <a:rPr lang="en-US" sz="1400" dirty="0"/>
              <a:t>Alzheimer Disease Society. </a:t>
            </a:r>
            <a:r>
              <a:rPr lang="en-US" sz="1400" i="1" dirty="0"/>
              <a:t>Right from the start: Primary health care and dementia. </a:t>
            </a:r>
            <a:r>
              <a:rPr lang="en-US" sz="1400" dirty="0"/>
              <a:t>1995:London, Alzheimer’s Disease Society</a:t>
            </a:r>
          </a:p>
        </p:txBody>
      </p:sp>
    </p:spTree>
    <p:extLst>
      <p:ext uri="{BB962C8B-B14F-4D97-AF65-F5344CB8AC3E}">
        <p14:creationId xmlns:p14="http://schemas.microsoft.com/office/powerpoint/2010/main" val="14711221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ChangeArrowheads="1"/>
          </p:cNvSpPr>
          <p:nvPr>
            <p:ph type="title"/>
          </p:nvPr>
        </p:nvSpPr>
        <p:spPr/>
        <p:txBody>
          <a:bodyPr/>
          <a:lstStyle/>
          <a:p>
            <a:pPr algn="l"/>
            <a:r>
              <a:rPr lang="en-US" sz="4000" b="1" dirty="0" smtClean="0">
                <a:solidFill>
                  <a:schemeClr val="bg1"/>
                </a:solidFill>
                <a:effectLst>
                  <a:outerShdw blurRad="38100" dist="38100" dir="2700000" algn="tl">
                    <a:srgbClr val="000000">
                      <a:alpha val="43137"/>
                    </a:srgbClr>
                  </a:outerShdw>
                </a:effectLst>
                <a:latin typeface="Calibri" pitchFamily="34" charset="0"/>
              </a:rPr>
              <a:t>Meet Mrs</a:t>
            </a:r>
            <a:r>
              <a:rPr lang="en-US" sz="4000" b="1" dirty="0">
                <a:solidFill>
                  <a:schemeClr val="bg1"/>
                </a:solidFill>
                <a:effectLst>
                  <a:outerShdw blurRad="38100" dist="38100" dir="2700000" algn="tl">
                    <a:srgbClr val="000000">
                      <a:alpha val="43137"/>
                    </a:srgbClr>
                  </a:outerShdw>
                </a:effectLst>
                <a:latin typeface="Calibri" pitchFamily="34" charset="0"/>
              </a:rPr>
              <a:t>. </a:t>
            </a:r>
            <a:r>
              <a:rPr lang="en-US" sz="4000" b="1" dirty="0" smtClean="0">
                <a:solidFill>
                  <a:schemeClr val="bg1"/>
                </a:solidFill>
                <a:effectLst>
                  <a:outerShdw blurRad="38100" dist="38100" dir="2700000" algn="tl">
                    <a:srgbClr val="000000">
                      <a:alpha val="43137"/>
                    </a:srgbClr>
                  </a:outerShdw>
                </a:effectLst>
                <a:latin typeface="Calibri" pitchFamily="34" charset="0"/>
              </a:rPr>
              <a:t>P.</a:t>
            </a:r>
            <a:endParaRPr lang="en-US" sz="3600" b="0" i="1" dirty="0">
              <a:solidFill>
                <a:schemeClr val="bg1"/>
              </a:solidFill>
              <a:effectLst>
                <a:outerShdw blurRad="38100" dist="38100" dir="2700000" algn="tl">
                  <a:srgbClr val="000000">
                    <a:alpha val="43137"/>
                  </a:srgbClr>
                </a:outerShdw>
              </a:effectLst>
              <a:latin typeface="Calibri" pitchFamily="34" charset="0"/>
            </a:endParaRPr>
          </a:p>
        </p:txBody>
      </p:sp>
      <p:sp>
        <p:nvSpPr>
          <p:cNvPr id="404483" name="Rectangle 3"/>
          <p:cNvSpPr>
            <a:spLocks noGrp="1" noChangeArrowheads="1"/>
          </p:cNvSpPr>
          <p:nvPr>
            <p:ph type="body" idx="1"/>
          </p:nvPr>
        </p:nvSpPr>
        <p:spPr>
          <a:xfrm>
            <a:off x="304800" y="1600200"/>
            <a:ext cx="8001000" cy="4495799"/>
          </a:xfrm>
        </p:spPr>
        <p:txBody>
          <a:bodyPr>
            <a:normAutofit fontScale="92500" lnSpcReduction="10000"/>
          </a:bodyPr>
          <a:lstStyle/>
          <a:p>
            <a:pPr>
              <a:buClr>
                <a:srgbClr val="136311"/>
              </a:buClr>
              <a:buFont typeface="Wingdings" pitchFamily="2" charset="2"/>
              <a:buChar char="§"/>
            </a:pPr>
            <a:r>
              <a:rPr lang="en-US" sz="2800" dirty="0" smtClean="0">
                <a:latin typeface="Calibri" pitchFamily="34" charset="0"/>
              </a:rPr>
              <a:t>A 76 </a:t>
            </a:r>
            <a:r>
              <a:rPr lang="en-US" sz="2800" dirty="0">
                <a:latin typeface="Calibri" pitchFamily="34" charset="0"/>
              </a:rPr>
              <a:t>year old </a:t>
            </a:r>
            <a:r>
              <a:rPr lang="en-US" sz="2800" dirty="0" smtClean="0">
                <a:latin typeface="Calibri" pitchFamily="34" charset="0"/>
              </a:rPr>
              <a:t>woman, widowed and living alone </a:t>
            </a:r>
          </a:p>
          <a:p>
            <a:pPr>
              <a:buClr>
                <a:srgbClr val="136311"/>
              </a:buClr>
              <a:buFont typeface="Wingdings" pitchFamily="2" charset="2"/>
              <a:buChar char="§"/>
            </a:pPr>
            <a:r>
              <a:rPr lang="en-US" sz="2800" dirty="0">
                <a:latin typeface="Calibri" pitchFamily="34" charset="0"/>
              </a:rPr>
              <a:t>A</a:t>
            </a:r>
            <a:r>
              <a:rPr lang="en-US" sz="2800" dirty="0" smtClean="0">
                <a:latin typeface="Calibri" pitchFamily="34" charset="0"/>
              </a:rPr>
              <a:t>dmitted </a:t>
            </a:r>
            <a:r>
              <a:rPr lang="en-US" sz="2800" dirty="0">
                <a:latin typeface="Calibri" pitchFamily="34" charset="0"/>
              </a:rPr>
              <a:t>with a fractured patella </a:t>
            </a:r>
            <a:r>
              <a:rPr lang="en-US" sz="2800" dirty="0" smtClean="0">
                <a:latin typeface="Calibri" pitchFamily="34" charset="0"/>
              </a:rPr>
              <a:t>after being struck by a car</a:t>
            </a:r>
            <a:endParaRPr lang="en-US" sz="2800" dirty="0">
              <a:latin typeface="Calibri" pitchFamily="34" charset="0"/>
            </a:endParaRPr>
          </a:p>
          <a:p>
            <a:pPr>
              <a:buClr>
                <a:srgbClr val="136311"/>
              </a:buClr>
              <a:buFont typeface="Wingdings" pitchFamily="2" charset="2"/>
              <a:buChar char="§"/>
            </a:pPr>
            <a:r>
              <a:rPr lang="en-US" sz="2800" dirty="0" smtClean="0">
                <a:latin typeface="Calibri" pitchFamily="34" charset="0"/>
              </a:rPr>
              <a:t>Nurses identified cognitive deficits that impeded care </a:t>
            </a:r>
          </a:p>
          <a:p>
            <a:pPr lvl="1">
              <a:lnSpc>
                <a:spcPct val="90000"/>
              </a:lnSpc>
            </a:pPr>
            <a:r>
              <a:rPr lang="en-US" b="1" dirty="0" smtClean="0">
                <a:solidFill>
                  <a:srgbClr val="245A36"/>
                </a:solidFill>
                <a:effectLst>
                  <a:outerShdw blurRad="38100" dist="38100" dir="2700000" algn="tl">
                    <a:srgbClr val="000000">
                      <a:alpha val="43137"/>
                    </a:srgbClr>
                  </a:outerShdw>
                </a:effectLst>
                <a:latin typeface="Calibri" pitchFamily="34" charset="0"/>
              </a:rPr>
              <a:t>Difficulty recognizing objects and people</a:t>
            </a:r>
          </a:p>
          <a:p>
            <a:pPr lvl="2">
              <a:lnSpc>
                <a:spcPct val="90000"/>
              </a:lnSpc>
            </a:pPr>
            <a:r>
              <a:rPr lang="en-US" dirty="0" smtClean="0">
                <a:latin typeface="Calibri" pitchFamily="34" charset="0"/>
              </a:rPr>
              <a:t>Could not find walker at bedside</a:t>
            </a:r>
          </a:p>
          <a:p>
            <a:pPr lvl="2">
              <a:lnSpc>
                <a:spcPct val="90000"/>
              </a:lnSpc>
            </a:pPr>
            <a:r>
              <a:rPr lang="en-US" dirty="0" smtClean="0">
                <a:latin typeface="Calibri" pitchFamily="34" charset="0"/>
              </a:rPr>
              <a:t>Mistook niece for health care provider</a:t>
            </a:r>
            <a:endParaRPr lang="en-US" sz="2400" dirty="0" smtClean="0">
              <a:latin typeface="Calibri" pitchFamily="34" charset="0"/>
            </a:endParaRPr>
          </a:p>
          <a:p>
            <a:pPr lvl="1">
              <a:lnSpc>
                <a:spcPct val="90000"/>
              </a:lnSpc>
            </a:pPr>
            <a:r>
              <a:rPr lang="en-US" b="1" dirty="0" smtClean="0">
                <a:solidFill>
                  <a:srgbClr val="245A36"/>
                </a:solidFill>
                <a:effectLst>
                  <a:outerShdw blurRad="38100" dist="38100" dir="2700000" algn="tl">
                    <a:srgbClr val="000000">
                      <a:alpha val="43137"/>
                    </a:srgbClr>
                  </a:outerShdw>
                </a:effectLst>
                <a:latin typeface="Calibri" pitchFamily="34" charset="0"/>
              </a:rPr>
              <a:t>Developed intermittent agitation and marked confusion</a:t>
            </a:r>
          </a:p>
          <a:p>
            <a:pPr lvl="2">
              <a:lnSpc>
                <a:spcPct val="90000"/>
              </a:lnSpc>
            </a:pPr>
            <a:r>
              <a:rPr lang="en-US" dirty="0" smtClean="0">
                <a:latin typeface="Calibri" pitchFamily="34" charset="0"/>
              </a:rPr>
              <a:t>Paranoid statements: “Someone took my clothes!”</a:t>
            </a:r>
          </a:p>
          <a:p>
            <a:pPr lvl="2">
              <a:lnSpc>
                <a:spcPct val="90000"/>
              </a:lnSpc>
            </a:pPr>
            <a:r>
              <a:rPr lang="en-US" dirty="0" smtClean="0">
                <a:latin typeface="Calibri" pitchFamily="34" charset="0"/>
              </a:rPr>
              <a:t>Wandering: Stated “I need to get to the bank.”</a:t>
            </a:r>
          </a:p>
          <a:p>
            <a:pPr>
              <a:lnSpc>
                <a:spcPct val="90000"/>
              </a:lnSpc>
            </a:pPr>
            <a:endParaRPr lang="en-US" dirty="0" smtClean="0">
              <a:latin typeface="Calibri" pitchFamily="34" charset="0"/>
            </a:endParaRPr>
          </a:p>
          <a:p>
            <a:pPr>
              <a:buClr>
                <a:srgbClr val="136311"/>
              </a:buClr>
              <a:buFont typeface="Wingdings" pitchFamily="2" charset="2"/>
              <a:buChar char="§"/>
            </a:pPr>
            <a:endParaRPr lang="en-US" sz="2800" dirty="0" smtClean="0">
              <a:latin typeface="Calibri" pitchFamily="34" charset="0"/>
            </a:endParaRPr>
          </a:p>
        </p:txBody>
      </p:sp>
      <p:pic>
        <p:nvPicPr>
          <p:cNvPr id="7" name="Picture 6" descr="Aunt Kathie face.jpg"/>
          <p:cNvPicPr>
            <a:picLocks noChangeAspect="1"/>
          </p:cNvPicPr>
          <p:nvPr/>
        </p:nvPicPr>
        <p:blipFill>
          <a:blip r:embed="rId2"/>
          <a:stretch>
            <a:fillRect/>
          </a:stretch>
        </p:blipFill>
        <p:spPr>
          <a:xfrm>
            <a:off x="7696200" y="0"/>
            <a:ext cx="1447800" cy="1447800"/>
          </a:xfrm>
          <a:prstGeom prst="rect">
            <a:avLst/>
          </a:prstGeom>
        </p:spPr>
      </p:pic>
    </p:spTree>
    <p:extLst>
      <p:ext uri="{BB962C8B-B14F-4D97-AF65-F5344CB8AC3E}">
        <p14:creationId xmlns:p14="http://schemas.microsoft.com/office/powerpoint/2010/main" val="41486631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026"/>
          <p:cNvSpPr>
            <a:spLocks noGrp="1" noChangeArrowheads="1"/>
          </p:cNvSpPr>
          <p:nvPr>
            <p:ph type="title"/>
          </p:nvPr>
        </p:nvSpPr>
        <p:spPr>
          <a:xfrm>
            <a:off x="563562" y="20595"/>
            <a:ext cx="8016875" cy="1143000"/>
          </a:xfrm>
        </p:spPr>
        <p:txBody>
          <a:bodyPr>
            <a:normAutofit fontScale="90000"/>
          </a:bodyPr>
          <a:lstStyle/>
          <a:p>
            <a:r>
              <a:rPr lang="en-US" altLang="en-US" sz="4000" b="1" dirty="0">
                <a:solidFill>
                  <a:schemeClr val="bg1"/>
                </a:solidFill>
                <a:effectLst>
                  <a:outerShdw blurRad="38100" dist="38100" dir="2700000" algn="tl">
                    <a:srgbClr val="000000">
                      <a:alpha val="43137"/>
                    </a:srgbClr>
                  </a:outerShdw>
                </a:effectLst>
              </a:rPr>
              <a:t>Dementia in the Hospital </a:t>
            </a:r>
            <a:r>
              <a:rPr lang="en-US" altLang="en-US" sz="4000" b="1" dirty="0" smtClean="0">
                <a:solidFill>
                  <a:schemeClr val="bg1"/>
                </a:solidFill>
                <a:effectLst>
                  <a:outerShdw blurRad="38100" dist="38100" dir="2700000" algn="tl">
                    <a:srgbClr val="000000">
                      <a:alpha val="43137"/>
                    </a:srgbClr>
                  </a:outerShdw>
                </a:effectLst>
              </a:rPr>
              <a:t>Setting: </a:t>
            </a:r>
            <a:br>
              <a:rPr lang="en-US" altLang="en-US" sz="4000" b="1" dirty="0" smtClean="0">
                <a:solidFill>
                  <a:schemeClr val="bg1"/>
                </a:solidFill>
                <a:effectLst>
                  <a:outerShdw blurRad="38100" dist="38100" dir="2700000" algn="tl">
                    <a:srgbClr val="000000">
                      <a:alpha val="43137"/>
                    </a:srgbClr>
                  </a:outerShdw>
                </a:effectLst>
              </a:rPr>
            </a:br>
            <a:r>
              <a:rPr lang="en-US" altLang="en-US" sz="3600" b="0" dirty="0" smtClean="0">
                <a:solidFill>
                  <a:schemeClr val="bg1"/>
                </a:solidFill>
                <a:effectLst>
                  <a:outerShdw blurRad="38100" dist="38100" dir="2700000" algn="tl">
                    <a:srgbClr val="000000">
                      <a:alpha val="43137"/>
                    </a:srgbClr>
                  </a:outerShdw>
                </a:effectLst>
              </a:rPr>
              <a:t>What research tells us</a:t>
            </a:r>
            <a:endParaRPr lang="en-US" altLang="en-US" sz="3600" b="0" dirty="0">
              <a:solidFill>
                <a:schemeClr val="bg1"/>
              </a:solidFill>
              <a:effectLst>
                <a:outerShdw blurRad="38100" dist="38100" dir="2700000" algn="tl">
                  <a:srgbClr val="000000">
                    <a:alpha val="43137"/>
                  </a:srgbClr>
                </a:outerShdw>
              </a:effectLst>
            </a:endParaRPr>
          </a:p>
        </p:txBody>
      </p:sp>
      <p:sp>
        <p:nvSpPr>
          <p:cNvPr id="80899" name="Rectangle 1027"/>
          <p:cNvSpPr>
            <a:spLocks noGrp="1" noChangeArrowheads="1"/>
          </p:cNvSpPr>
          <p:nvPr>
            <p:ph type="body" idx="1"/>
          </p:nvPr>
        </p:nvSpPr>
        <p:spPr>
          <a:xfrm>
            <a:off x="457200" y="1981200"/>
            <a:ext cx="8229600" cy="3259138"/>
          </a:xfrm>
        </p:spPr>
        <p:txBody>
          <a:bodyPr>
            <a:normAutofit fontScale="85000" lnSpcReduction="10000"/>
          </a:bodyPr>
          <a:lstStyle/>
          <a:p>
            <a:r>
              <a:rPr lang="en-US" altLang="en-US" dirty="0"/>
              <a:t>Hospitalization rates double</a:t>
            </a:r>
          </a:p>
          <a:p>
            <a:r>
              <a:rPr lang="en-US" altLang="en-US" dirty="0"/>
              <a:t>Length of stay increases</a:t>
            </a:r>
          </a:p>
          <a:p>
            <a:r>
              <a:rPr lang="en-US" altLang="en-US" dirty="0"/>
              <a:t>70% of acute confusion/delirium occurs in dementia </a:t>
            </a:r>
            <a:r>
              <a:rPr lang="en-US" altLang="en-US" dirty="0" smtClean="0"/>
              <a:t>patients</a:t>
            </a:r>
          </a:p>
          <a:p>
            <a:pPr lvl="1"/>
            <a:r>
              <a:rPr lang="en-US" altLang="en-US" dirty="0" smtClean="0"/>
              <a:t>In many cases the dementia was previously unrecognized</a:t>
            </a:r>
            <a:endParaRPr lang="en-US" altLang="en-US" dirty="0"/>
          </a:p>
          <a:p>
            <a:r>
              <a:rPr lang="en-US" altLang="en-US" dirty="0"/>
              <a:t>Higher service use in the two years before diagnosis</a:t>
            </a:r>
          </a:p>
        </p:txBody>
      </p:sp>
      <p:sp>
        <p:nvSpPr>
          <p:cNvPr id="80900" name="Text Box 1028"/>
          <p:cNvSpPr txBox="1">
            <a:spLocks noChangeArrowheads="1"/>
          </p:cNvSpPr>
          <p:nvPr/>
        </p:nvSpPr>
        <p:spPr bwMode="auto">
          <a:xfrm>
            <a:off x="0" y="5903893"/>
            <a:ext cx="7924800" cy="954107"/>
          </a:xfrm>
          <a:prstGeom prst="rect">
            <a:avLst/>
          </a:prstGeom>
          <a:noFill/>
          <a:ln w="9525">
            <a:noFill/>
            <a:miter lim="800000"/>
            <a:headEnd/>
            <a:tailEnd/>
          </a:ln>
          <a:effectLst/>
        </p:spPr>
        <p:txBody>
          <a:bodyPr>
            <a:spAutoFit/>
          </a:bodyPr>
          <a:lstStyle/>
          <a:p>
            <a:pPr>
              <a:spcBef>
                <a:spcPts val="0"/>
              </a:spcBef>
            </a:pPr>
            <a:r>
              <a:rPr lang="en-US" altLang="en-US" sz="1600" dirty="0" err="1">
                <a:solidFill>
                  <a:schemeClr val="accent3">
                    <a:lumMod val="50000"/>
                  </a:schemeClr>
                </a:solidFill>
              </a:rPr>
              <a:t>Weiler</a:t>
            </a:r>
            <a:r>
              <a:rPr lang="en-US" altLang="en-US" sz="1600" dirty="0">
                <a:solidFill>
                  <a:schemeClr val="accent3">
                    <a:lumMod val="50000"/>
                  </a:schemeClr>
                </a:solidFill>
              </a:rPr>
              <a:t> PG et al. </a:t>
            </a:r>
            <a:r>
              <a:rPr lang="en-US" altLang="en-US" sz="1600" i="1" dirty="0">
                <a:solidFill>
                  <a:schemeClr val="accent3">
                    <a:lumMod val="50000"/>
                  </a:schemeClr>
                </a:solidFill>
              </a:rPr>
              <a:t>Am J Public Health</a:t>
            </a:r>
            <a:r>
              <a:rPr lang="en-US" altLang="en-US" sz="1600" dirty="0">
                <a:solidFill>
                  <a:schemeClr val="accent3">
                    <a:lumMod val="50000"/>
                  </a:schemeClr>
                </a:solidFill>
              </a:rPr>
              <a:t>. 1991;81:1153-1157. </a:t>
            </a:r>
          </a:p>
          <a:p>
            <a:pPr>
              <a:spcBef>
                <a:spcPts val="0"/>
              </a:spcBef>
            </a:pPr>
            <a:r>
              <a:rPr lang="en-US" altLang="en-US" sz="1600" dirty="0">
                <a:solidFill>
                  <a:schemeClr val="accent3">
                    <a:lumMod val="50000"/>
                  </a:schemeClr>
                </a:solidFill>
              </a:rPr>
              <a:t>McCormick WC et al.  </a:t>
            </a:r>
            <a:r>
              <a:rPr lang="en-US" altLang="en-US" sz="1600" i="1" dirty="0">
                <a:solidFill>
                  <a:schemeClr val="accent3">
                    <a:lumMod val="50000"/>
                  </a:schemeClr>
                </a:solidFill>
              </a:rPr>
              <a:t>J. General Internal Medicine</a:t>
            </a:r>
            <a:r>
              <a:rPr lang="en-US" altLang="en-US" sz="1600" dirty="0">
                <a:solidFill>
                  <a:schemeClr val="accent3">
                    <a:lumMod val="50000"/>
                  </a:schemeClr>
                </a:solidFill>
              </a:rPr>
              <a:t>.1995;10:187-193</a:t>
            </a:r>
          </a:p>
          <a:p>
            <a:pPr>
              <a:spcBef>
                <a:spcPct val="50000"/>
              </a:spcBef>
            </a:pPr>
            <a:endParaRPr lang="en-US" altLang="en-US" sz="1600" dirty="0">
              <a:solidFill>
                <a:schemeClr val="accent2"/>
              </a:solidFill>
            </a:endParaRPr>
          </a:p>
        </p:txBody>
      </p:sp>
      <p:pic>
        <p:nvPicPr>
          <p:cNvPr id="80902" name="Picture 1030" descr="MCj03479350000[1]"/>
          <p:cNvPicPr>
            <a:picLocks noChangeAspect="1" noChangeArrowheads="1"/>
          </p:cNvPicPr>
          <p:nvPr/>
        </p:nvPicPr>
        <p:blipFill>
          <a:blip r:embed="rId2" cstate="print"/>
          <a:srcRect/>
          <a:stretch>
            <a:fillRect/>
          </a:stretch>
        </p:blipFill>
        <p:spPr bwMode="auto">
          <a:xfrm flipH="1">
            <a:off x="7318375" y="1344613"/>
            <a:ext cx="1825625" cy="1730375"/>
          </a:xfrm>
          <a:prstGeom prst="rect">
            <a:avLst/>
          </a:prstGeom>
          <a:noFill/>
        </p:spPr>
      </p:pic>
    </p:spTree>
    <p:extLst>
      <p:ext uri="{BB962C8B-B14F-4D97-AF65-F5344CB8AC3E}">
        <p14:creationId xmlns:p14="http://schemas.microsoft.com/office/powerpoint/2010/main" val="26331141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4000" b="1" dirty="0" smtClean="0">
                <a:solidFill>
                  <a:schemeClr val="bg1"/>
                </a:solidFill>
                <a:effectLst>
                  <a:outerShdw blurRad="38100" dist="38100" dir="2700000" algn="tl">
                    <a:srgbClr val="000000">
                      <a:alpha val="43137"/>
                    </a:srgbClr>
                  </a:outerShdw>
                </a:effectLst>
              </a:rPr>
              <a:t>A little more research</a:t>
            </a:r>
            <a:r>
              <a:rPr lang="en-US" sz="3200" b="1" dirty="0" smtClean="0">
                <a:solidFill>
                  <a:schemeClr val="bg1"/>
                </a:solidFill>
                <a:effectLst>
                  <a:outerShdw blurRad="38100" dist="38100" dir="2700000" algn="tl">
                    <a:srgbClr val="000000">
                      <a:alpha val="43137"/>
                    </a:srgbClr>
                  </a:outerShdw>
                </a:effectLst>
              </a:rPr>
              <a:t/>
            </a:r>
            <a:br>
              <a:rPr lang="en-US" sz="3200" b="1" dirty="0" smtClean="0">
                <a:solidFill>
                  <a:schemeClr val="bg1"/>
                </a:solidFill>
                <a:effectLst>
                  <a:outerShdw blurRad="38100" dist="38100" dir="2700000" algn="tl">
                    <a:srgbClr val="000000">
                      <a:alpha val="43137"/>
                    </a:srgbClr>
                  </a:outerShdw>
                </a:effectLst>
              </a:rPr>
            </a:br>
            <a:r>
              <a:rPr lang="en-US" sz="3200" b="1" dirty="0" smtClean="0">
                <a:solidFill>
                  <a:schemeClr val="bg1"/>
                </a:solidFill>
                <a:effectLst>
                  <a:outerShdw blurRad="38100" dist="38100" dir="2700000" algn="tl">
                    <a:srgbClr val="000000">
                      <a:alpha val="43137"/>
                    </a:srgbClr>
                  </a:outerShdw>
                </a:effectLst>
              </a:rPr>
              <a:t>Alzheimer’s starts years before memory loss</a:t>
            </a:r>
            <a:endParaRPr lang="en-US" sz="3200" b="1" dirty="0">
              <a:solidFill>
                <a:schemeClr val="bg1"/>
              </a:solidFill>
              <a:effectLst>
                <a:outerShdw blurRad="38100" dist="38100" dir="2700000" algn="tl">
                  <a:srgbClr val="000000">
                    <a:alpha val="43137"/>
                  </a:srgbClr>
                </a:outerShdw>
              </a:effectLst>
            </a:endParaRPr>
          </a:p>
        </p:txBody>
      </p:sp>
      <p:pic>
        <p:nvPicPr>
          <p:cNvPr id="32770" name="Picture 2"/>
          <p:cNvPicPr>
            <a:picLocks noChangeAspect="1" noChangeArrowheads="1"/>
          </p:cNvPicPr>
          <p:nvPr/>
        </p:nvPicPr>
        <p:blipFill>
          <a:blip r:embed="rId2"/>
          <a:srcRect/>
          <a:stretch>
            <a:fillRect/>
          </a:stretch>
        </p:blipFill>
        <p:spPr bwMode="auto">
          <a:xfrm>
            <a:off x="952500" y="1972540"/>
            <a:ext cx="7237413" cy="4076700"/>
          </a:xfrm>
          <a:prstGeom prst="rect">
            <a:avLst/>
          </a:prstGeom>
          <a:noFill/>
          <a:ln w="9525">
            <a:noFill/>
            <a:miter lim="800000"/>
            <a:headEnd/>
            <a:tailEnd/>
          </a:ln>
        </p:spPr>
      </p:pic>
      <p:sp>
        <p:nvSpPr>
          <p:cNvPr id="5" name="TextBox 4"/>
          <p:cNvSpPr txBox="1"/>
          <p:nvPr/>
        </p:nvSpPr>
        <p:spPr>
          <a:xfrm>
            <a:off x="0" y="6373091"/>
            <a:ext cx="5389418" cy="307777"/>
          </a:xfrm>
          <a:prstGeom prst="rect">
            <a:avLst/>
          </a:prstGeom>
          <a:noFill/>
        </p:spPr>
        <p:txBody>
          <a:bodyPr wrap="square" rtlCol="0">
            <a:spAutoFit/>
          </a:bodyPr>
          <a:lstStyle/>
          <a:p>
            <a:r>
              <a:rPr lang="en-US" sz="1400" dirty="0" err="1" smtClean="0">
                <a:solidFill>
                  <a:srgbClr val="1F7555"/>
                </a:solidFill>
              </a:rPr>
              <a:t>Sperling</a:t>
            </a:r>
            <a:r>
              <a:rPr lang="en-US" sz="1400" dirty="0" smtClean="0">
                <a:solidFill>
                  <a:srgbClr val="1F7555"/>
                </a:solidFill>
              </a:rPr>
              <a:t> et al.  Alzheimer’s and Dementia,</a:t>
            </a:r>
            <a:r>
              <a:rPr lang="en-US" sz="1400" dirty="0" smtClean="0"/>
              <a:t> </a:t>
            </a:r>
            <a:r>
              <a:rPr lang="en-US" sz="1400" dirty="0" smtClean="0">
                <a:solidFill>
                  <a:srgbClr val="1F7555"/>
                </a:solidFill>
              </a:rPr>
              <a:t>2011;7:280-92</a:t>
            </a:r>
            <a:r>
              <a:rPr lang="en-US" sz="1400" dirty="0" smtClean="0"/>
              <a:t>.</a:t>
            </a:r>
            <a:r>
              <a:rPr lang="en-US" sz="1400" dirty="0" smtClean="0">
                <a:solidFill>
                  <a:srgbClr val="1F7555"/>
                </a:solidFill>
              </a:rPr>
              <a:t> </a:t>
            </a:r>
            <a:endParaRPr lang="en-US" sz="1400" dirty="0">
              <a:solidFill>
                <a:srgbClr val="1F7555"/>
              </a:solidFill>
            </a:endParaRPr>
          </a:p>
        </p:txBody>
      </p:sp>
    </p:spTree>
    <p:extLst>
      <p:ext uri="{BB962C8B-B14F-4D97-AF65-F5344CB8AC3E}">
        <p14:creationId xmlns:p14="http://schemas.microsoft.com/office/powerpoint/2010/main" val="8607497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130013"/>
            <a:ext cx="8458200" cy="1143000"/>
          </a:xfrm>
        </p:spPr>
        <p:txBody>
          <a:bodyPr>
            <a:normAutofit fontScale="90000"/>
          </a:bodyPr>
          <a:lstStyle/>
          <a:p>
            <a:r>
              <a:rPr lang="en-US" sz="4000" b="1" dirty="0" smtClean="0">
                <a:solidFill>
                  <a:schemeClr val="bg1"/>
                </a:solidFill>
                <a:effectLst>
                  <a:outerShdw blurRad="38100" dist="38100" dir="2700000" algn="tl">
                    <a:srgbClr val="000000">
                      <a:alpha val="43137"/>
                    </a:srgbClr>
                  </a:outerShdw>
                </a:effectLst>
                <a:latin typeface="Calibri" pitchFamily="34" charset="0"/>
              </a:rPr>
              <a:t>How can we </a:t>
            </a:r>
            <a:r>
              <a:rPr lang="en-US" sz="4000" b="1" dirty="0" smtClean="0">
                <a:solidFill>
                  <a:schemeClr val="bg1"/>
                </a:solidFill>
                <a:effectLst>
                  <a:outerShdw blurRad="38100" dist="38100" dir="2700000" algn="tl">
                    <a:srgbClr val="000000">
                      <a:alpha val="43137"/>
                    </a:srgbClr>
                  </a:outerShdw>
                </a:effectLst>
                <a:latin typeface="Calibri" pitchFamily="34" charset="0"/>
              </a:rPr>
              <a:t>tell? </a:t>
            </a:r>
            <a:r>
              <a:rPr lang="en-US" sz="4000" b="1" dirty="0" smtClean="0">
                <a:solidFill>
                  <a:schemeClr val="bg1"/>
                </a:solidFill>
                <a:effectLst>
                  <a:outerShdw blurRad="38100" dist="38100" dir="2700000" algn="tl">
                    <a:srgbClr val="000000">
                      <a:alpha val="43137"/>
                    </a:srgbClr>
                  </a:outerShdw>
                </a:effectLst>
                <a:latin typeface="Calibri" pitchFamily="34" charset="0"/>
              </a:rPr>
              <a:t/>
            </a:r>
            <a:br>
              <a:rPr lang="en-US" sz="4000" b="1" dirty="0" smtClean="0">
                <a:solidFill>
                  <a:schemeClr val="bg1"/>
                </a:solidFill>
                <a:effectLst>
                  <a:outerShdw blurRad="38100" dist="38100" dir="2700000" algn="tl">
                    <a:srgbClr val="000000">
                      <a:alpha val="43137"/>
                    </a:srgbClr>
                  </a:outerShdw>
                </a:effectLst>
                <a:latin typeface="Calibri" pitchFamily="34" charset="0"/>
              </a:rPr>
            </a:br>
            <a:r>
              <a:rPr lang="en-US" sz="4000" b="1" dirty="0" smtClean="0">
                <a:solidFill>
                  <a:schemeClr val="bg1"/>
                </a:solidFill>
                <a:effectLst>
                  <a:outerShdw blurRad="38100" dist="38100" dir="2700000" algn="tl">
                    <a:srgbClr val="000000">
                      <a:alpha val="43137"/>
                    </a:srgbClr>
                  </a:outerShdw>
                </a:effectLst>
                <a:latin typeface="Calibri" pitchFamily="34" charset="0"/>
              </a:rPr>
              <a:t>We can see b</a:t>
            </a:r>
            <a:r>
              <a:rPr lang="en-US" b="1" dirty="0" smtClean="0">
                <a:solidFill>
                  <a:schemeClr val="bg1"/>
                </a:solidFill>
                <a:effectLst>
                  <a:outerShdw blurRad="38100" dist="38100" dir="2700000" algn="tl">
                    <a:srgbClr val="000000">
                      <a:alpha val="43137"/>
                    </a:srgbClr>
                  </a:outerShdw>
                </a:effectLst>
                <a:latin typeface="Calibri" pitchFamily="34" charset="0"/>
              </a:rPr>
              <a:t>rain changes on scans</a:t>
            </a:r>
            <a:endParaRPr lang="en-US" sz="4000" b="1" dirty="0">
              <a:solidFill>
                <a:schemeClr val="bg1"/>
              </a:solidFill>
              <a:effectLst>
                <a:outerShdw blurRad="38100" dist="38100" dir="2700000" algn="tl">
                  <a:srgbClr val="000000">
                    <a:alpha val="43137"/>
                  </a:srgbClr>
                </a:outerShdw>
              </a:effectLst>
              <a:latin typeface="Calibri" pitchFamily="34" charset="0"/>
            </a:endParaRPr>
          </a:p>
        </p:txBody>
      </p:sp>
      <p:pic>
        <p:nvPicPr>
          <p:cNvPr id="7" name="Content Placeholder 6" descr="Duara Mesial temporal.jpg"/>
          <p:cNvPicPr>
            <a:picLocks noGrp="1" noChangeAspect="1"/>
          </p:cNvPicPr>
          <p:nvPr>
            <p:ph idx="1"/>
          </p:nvPr>
        </p:nvPicPr>
        <p:blipFill>
          <a:blip r:embed="rId2" cstate="print"/>
          <a:stretch>
            <a:fillRect/>
          </a:stretch>
        </p:blipFill>
        <p:spPr>
          <a:xfrm>
            <a:off x="419100" y="1524000"/>
            <a:ext cx="8229600" cy="3928348"/>
          </a:xfrm>
        </p:spPr>
      </p:pic>
      <p:sp>
        <p:nvSpPr>
          <p:cNvPr id="8" name="TextBox 7"/>
          <p:cNvSpPr txBox="1"/>
          <p:nvPr/>
        </p:nvSpPr>
        <p:spPr>
          <a:xfrm>
            <a:off x="171532" y="6519446"/>
            <a:ext cx="5312228" cy="276999"/>
          </a:xfrm>
          <a:prstGeom prst="rect">
            <a:avLst/>
          </a:prstGeom>
          <a:noFill/>
        </p:spPr>
        <p:txBody>
          <a:bodyPr wrap="square" rtlCol="0">
            <a:spAutoFit/>
          </a:bodyPr>
          <a:lstStyle/>
          <a:p>
            <a:r>
              <a:rPr lang="en-US" sz="1200" dirty="0" err="1" smtClean="0">
                <a:solidFill>
                  <a:schemeClr val="tx1"/>
                </a:solidFill>
                <a:latin typeface="Calibri" pitchFamily="34" charset="0"/>
              </a:rPr>
              <a:t>Duara</a:t>
            </a:r>
            <a:r>
              <a:rPr lang="en-US" sz="1200" dirty="0" smtClean="0">
                <a:solidFill>
                  <a:schemeClr val="tx1"/>
                </a:solidFill>
                <a:latin typeface="Calibri" pitchFamily="34" charset="0"/>
              </a:rPr>
              <a:t> et al, </a:t>
            </a:r>
            <a:r>
              <a:rPr lang="en-US" sz="1200" i="1" dirty="0" smtClean="0">
                <a:solidFill>
                  <a:schemeClr val="tx1"/>
                </a:solidFill>
                <a:latin typeface="Calibri" pitchFamily="34" charset="0"/>
              </a:rPr>
              <a:t>Neurology</a:t>
            </a:r>
            <a:r>
              <a:rPr lang="en-US" sz="1200" dirty="0" smtClean="0">
                <a:solidFill>
                  <a:schemeClr val="tx1"/>
                </a:solidFill>
                <a:latin typeface="Calibri" pitchFamily="34" charset="0"/>
              </a:rPr>
              <a:t> 2008:71:1986-92 </a:t>
            </a:r>
            <a:endParaRPr lang="en-US" sz="1200" dirty="0">
              <a:solidFill>
                <a:schemeClr val="tx1"/>
              </a:solidFill>
              <a:latin typeface="Calibri" pitchFamily="34" charset="0"/>
            </a:endParaRPr>
          </a:p>
        </p:txBody>
      </p:sp>
      <p:sp>
        <p:nvSpPr>
          <p:cNvPr id="9" name="TextBox 8"/>
          <p:cNvSpPr txBox="1"/>
          <p:nvPr/>
        </p:nvSpPr>
        <p:spPr>
          <a:xfrm>
            <a:off x="1828800" y="5421058"/>
            <a:ext cx="1349828" cy="461665"/>
          </a:xfrm>
          <a:prstGeom prst="rect">
            <a:avLst/>
          </a:prstGeom>
          <a:noFill/>
        </p:spPr>
        <p:txBody>
          <a:bodyPr wrap="square" rtlCol="0">
            <a:spAutoFit/>
          </a:bodyPr>
          <a:lstStyle/>
          <a:p>
            <a:r>
              <a:rPr lang="en-US" sz="2400" b="1" dirty="0" smtClean="0">
                <a:solidFill>
                  <a:srgbClr val="C00000"/>
                </a:solidFill>
                <a:effectLst>
                  <a:outerShdw blurRad="38100" dist="38100" dir="2700000" algn="tl">
                    <a:srgbClr val="000000">
                      <a:alpha val="43137"/>
                    </a:srgbClr>
                  </a:outerShdw>
                </a:effectLst>
                <a:latin typeface="Calibri" pitchFamily="34" charset="0"/>
              </a:rPr>
              <a:t>Normal</a:t>
            </a:r>
            <a:endParaRPr lang="en-US" sz="2400" b="1" dirty="0">
              <a:solidFill>
                <a:srgbClr val="C00000"/>
              </a:solidFill>
              <a:effectLst>
                <a:outerShdw blurRad="38100" dist="38100" dir="2700000" algn="tl">
                  <a:srgbClr val="000000">
                    <a:alpha val="43137"/>
                  </a:srgbClr>
                </a:outerShdw>
              </a:effectLst>
              <a:latin typeface="Calibri" pitchFamily="34" charset="0"/>
            </a:endParaRPr>
          </a:p>
        </p:txBody>
      </p:sp>
      <p:sp>
        <p:nvSpPr>
          <p:cNvPr id="10" name="TextBox 9"/>
          <p:cNvSpPr txBox="1"/>
          <p:nvPr/>
        </p:nvSpPr>
        <p:spPr>
          <a:xfrm>
            <a:off x="5334000" y="5383731"/>
            <a:ext cx="3197760" cy="461665"/>
          </a:xfrm>
          <a:prstGeom prst="rect">
            <a:avLst/>
          </a:prstGeom>
          <a:noFill/>
        </p:spPr>
        <p:txBody>
          <a:bodyPr wrap="square" rtlCol="0">
            <a:spAutoFit/>
          </a:bodyPr>
          <a:lstStyle/>
          <a:p>
            <a:r>
              <a:rPr lang="en-US" sz="2400" b="1" dirty="0" smtClean="0">
                <a:solidFill>
                  <a:srgbClr val="C00000"/>
                </a:solidFill>
                <a:effectLst>
                  <a:outerShdw blurRad="38100" dist="38100" dir="2700000" algn="tl">
                    <a:srgbClr val="000000">
                      <a:alpha val="43137"/>
                    </a:srgbClr>
                  </a:outerShdw>
                </a:effectLst>
                <a:latin typeface="Calibri" pitchFamily="34" charset="0"/>
              </a:rPr>
              <a:t>Alzheimer's Disease</a:t>
            </a:r>
            <a:endParaRPr lang="en-US" sz="2400" b="1" dirty="0">
              <a:solidFill>
                <a:srgbClr val="C00000"/>
              </a:solidFill>
              <a:effectLst>
                <a:outerShdw blurRad="38100" dist="38100" dir="2700000" algn="tl">
                  <a:srgbClr val="000000">
                    <a:alpha val="43137"/>
                  </a:srgbClr>
                </a:outerShdw>
              </a:effectLst>
              <a:latin typeface="Calibri" pitchFamily="34" charset="0"/>
            </a:endParaRPr>
          </a:p>
        </p:txBody>
      </p:sp>
    </p:spTree>
    <p:extLst>
      <p:ext uri="{BB962C8B-B14F-4D97-AF65-F5344CB8AC3E}">
        <p14:creationId xmlns:p14="http://schemas.microsoft.com/office/powerpoint/2010/main" val="25485945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dministrator\Local Settings\Temporary Internet Files\Content.IE5\2O7S2Z85\MP900314350[1].jpg"/>
          <p:cNvPicPr>
            <a:picLocks noChangeAspect="1" noChangeArrowheads="1"/>
          </p:cNvPicPr>
          <p:nvPr/>
        </p:nvPicPr>
        <p:blipFill>
          <a:blip r:embed="rId2" cstate="print"/>
          <a:srcRect/>
          <a:stretch>
            <a:fillRect/>
          </a:stretch>
        </p:blipFill>
        <p:spPr bwMode="auto">
          <a:xfrm>
            <a:off x="7239000" y="1600200"/>
            <a:ext cx="2015871" cy="2971800"/>
          </a:xfrm>
          <a:prstGeom prst="rect">
            <a:avLst/>
          </a:prstGeom>
          <a:noFill/>
        </p:spPr>
      </p:pic>
      <p:sp>
        <p:nvSpPr>
          <p:cNvPr id="318466" name="Rectangle 2"/>
          <p:cNvSpPr>
            <a:spLocks noChangeArrowheads="1"/>
          </p:cNvSpPr>
          <p:nvPr/>
        </p:nvSpPr>
        <p:spPr bwMode="auto">
          <a:xfrm>
            <a:off x="495130" y="381000"/>
            <a:ext cx="7772400" cy="1219200"/>
          </a:xfrm>
          <a:prstGeom prst="rect">
            <a:avLst/>
          </a:prstGeom>
          <a:noFill/>
          <a:ln w="9525">
            <a:noFill/>
            <a:miter lim="800000"/>
            <a:headEnd/>
            <a:tailEnd/>
          </a:ln>
          <a:effectLst/>
        </p:spPr>
        <p:txBody>
          <a:bodyPr anchor="ctr"/>
          <a:lstStyle/>
          <a:p>
            <a:pPr algn="ctr"/>
            <a:r>
              <a:rPr lang="en-US" sz="4000" b="1" dirty="0">
                <a:solidFill>
                  <a:schemeClr val="bg1"/>
                </a:solidFill>
                <a:effectLst>
                  <a:outerShdw blurRad="38100" dist="38100" dir="2700000" algn="tl">
                    <a:srgbClr val="000000">
                      <a:alpha val="43137"/>
                    </a:srgbClr>
                  </a:outerShdw>
                </a:effectLst>
                <a:latin typeface="Calibri" pitchFamily="34" charset="0"/>
              </a:rPr>
              <a:t>Warning Signs of </a:t>
            </a:r>
            <a:r>
              <a:rPr lang="en-US" sz="4000" b="1" dirty="0" smtClean="0">
                <a:solidFill>
                  <a:schemeClr val="bg1"/>
                </a:solidFill>
                <a:effectLst>
                  <a:outerShdw blurRad="38100" dist="38100" dir="2700000" algn="tl">
                    <a:srgbClr val="000000">
                      <a:alpha val="43137"/>
                    </a:srgbClr>
                  </a:outerShdw>
                </a:effectLst>
                <a:latin typeface="Calibri" pitchFamily="34" charset="0"/>
              </a:rPr>
              <a:t>Dementia</a:t>
            </a:r>
          </a:p>
          <a:p>
            <a:pPr algn="ctr"/>
            <a:r>
              <a:rPr lang="en-US" sz="3200" b="1" dirty="0" smtClean="0">
                <a:solidFill>
                  <a:schemeClr val="bg1"/>
                </a:solidFill>
                <a:effectLst>
                  <a:outerShdw blurRad="38100" dist="38100" dir="2700000" algn="tl">
                    <a:srgbClr val="000000">
                      <a:alpha val="43137"/>
                    </a:srgbClr>
                  </a:outerShdw>
                </a:effectLst>
                <a:latin typeface="Calibri" pitchFamily="34" charset="0"/>
              </a:rPr>
              <a:t>Often only noted in retrospect</a:t>
            </a:r>
            <a:r>
              <a:rPr lang="en-US" sz="4400" b="1" dirty="0">
                <a:solidFill>
                  <a:schemeClr val="bg1"/>
                </a:solidFill>
                <a:effectLst>
                  <a:outerShdw blurRad="38100" dist="38100" dir="2700000" algn="tl">
                    <a:srgbClr val="000000">
                      <a:alpha val="43137"/>
                    </a:srgbClr>
                  </a:outerShdw>
                </a:effectLst>
                <a:latin typeface="Calibri" pitchFamily="34" charset="0"/>
              </a:rPr>
              <a:t/>
            </a:r>
            <a:br>
              <a:rPr lang="en-US" sz="4400" b="1" dirty="0">
                <a:solidFill>
                  <a:schemeClr val="bg1"/>
                </a:solidFill>
                <a:effectLst>
                  <a:outerShdw blurRad="38100" dist="38100" dir="2700000" algn="tl">
                    <a:srgbClr val="000000">
                      <a:alpha val="43137"/>
                    </a:srgbClr>
                  </a:outerShdw>
                </a:effectLst>
                <a:latin typeface="Calibri" pitchFamily="34" charset="0"/>
              </a:rPr>
            </a:br>
            <a:endParaRPr lang="en-US" sz="4200" b="1" dirty="0">
              <a:solidFill>
                <a:schemeClr val="bg1"/>
              </a:solidFill>
              <a:effectLst>
                <a:outerShdw blurRad="38100" dist="38100" dir="2700000" algn="tl">
                  <a:srgbClr val="000000">
                    <a:alpha val="43137"/>
                  </a:srgbClr>
                </a:outerShdw>
              </a:effectLst>
              <a:latin typeface="Calibri" pitchFamily="34" charset="0"/>
            </a:endParaRPr>
          </a:p>
        </p:txBody>
      </p:sp>
      <p:sp>
        <p:nvSpPr>
          <p:cNvPr id="318467" name="Rectangle 3"/>
          <p:cNvSpPr>
            <a:spLocks noChangeArrowheads="1"/>
          </p:cNvSpPr>
          <p:nvPr/>
        </p:nvSpPr>
        <p:spPr bwMode="auto">
          <a:xfrm>
            <a:off x="457200" y="1702026"/>
            <a:ext cx="8077200" cy="4600575"/>
          </a:xfrm>
          <a:prstGeom prst="rect">
            <a:avLst/>
          </a:prstGeom>
          <a:noFill/>
          <a:ln w="9525">
            <a:noFill/>
            <a:miter lim="800000"/>
            <a:headEnd/>
            <a:tailEnd/>
          </a:ln>
          <a:effectLst/>
        </p:spPr>
        <p:txBody>
          <a:bodyPr/>
          <a:lstStyle/>
          <a:p>
            <a:pPr marL="342900" indent="-342900" algn="l">
              <a:spcBef>
                <a:spcPct val="20000"/>
              </a:spcBef>
              <a:buClr>
                <a:srgbClr val="136311"/>
              </a:buClr>
              <a:buSzPct val="90000"/>
              <a:buFont typeface="Wingdings" pitchFamily="2" charset="2"/>
              <a:buChar char="n"/>
            </a:pPr>
            <a:r>
              <a:rPr lang="en-US" sz="2600" dirty="0">
                <a:solidFill>
                  <a:schemeClr val="tx1"/>
                </a:solidFill>
                <a:latin typeface="Calibri" pitchFamily="34" charset="0"/>
              </a:rPr>
              <a:t>Vague </a:t>
            </a:r>
            <a:r>
              <a:rPr lang="en-US" sz="2600" dirty="0" smtClean="0">
                <a:solidFill>
                  <a:schemeClr val="tx1"/>
                </a:solidFill>
                <a:latin typeface="Calibri" pitchFamily="34" charset="0"/>
              </a:rPr>
              <a:t>complaints</a:t>
            </a:r>
            <a:endParaRPr lang="en-US" sz="2600" dirty="0">
              <a:solidFill>
                <a:schemeClr val="tx1"/>
              </a:solidFill>
              <a:latin typeface="Calibri" pitchFamily="34" charset="0"/>
            </a:endParaRPr>
          </a:p>
          <a:p>
            <a:pPr marL="742950" lvl="1" indent="-285750" algn="l">
              <a:spcBef>
                <a:spcPct val="20000"/>
              </a:spcBef>
              <a:buClr>
                <a:srgbClr val="136311"/>
              </a:buClr>
              <a:buSzPct val="75000"/>
              <a:buFont typeface="Wingdings" pitchFamily="2" charset="2"/>
              <a:buChar char="n"/>
            </a:pPr>
            <a:r>
              <a:rPr lang="en-US" sz="2300" dirty="0">
                <a:solidFill>
                  <a:schemeClr val="tx1"/>
                </a:solidFill>
                <a:latin typeface="Calibri" pitchFamily="34" charset="0"/>
              </a:rPr>
              <a:t>Difficulty expressing symptoms</a:t>
            </a:r>
          </a:p>
          <a:p>
            <a:pPr marL="342900" indent="-342900" algn="l">
              <a:spcBef>
                <a:spcPct val="20000"/>
              </a:spcBef>
              <a:buClr>
                <a:srgbClr val="136311"/>
              </a:buClr>
              <a:buSzPct val="90000"/>
              <a:buFont typeface="Wingdings" pitchFamily="2" charset="2"/>
              <a:buChar char="n"/>
            </a:pPr>
            <a:r>
              <a:rPr lang="en-US" sz="2600" dirty="0">
                <a:solidFill>
                  <a:schemeClr val="tx1"/>
                </a:solidFill>
                <a:latin typeface="Calibri" pitchFamily="34" charset="0"/>
              </a:rPr>
              <a:t>Unexpected </a:t>
            </a:r>
            <a:r>
              <a:rPr lang="en-US" sz="2600" dirty="0" smtClean="0">
                <a:solidFill>
                  <a:schemeClr val="tx1"/>
                </a:solidFill>
                <a:latin typeface="Calibri" pitchFamily="34" charset="0"/>
              </a:rPr>
              <a:t>weight </a:t>
            </a:r>
            <a:r>
              <a:rPr lang="en-US" sz="2600" dirty="0">
                <a:latin typeface="Calibri" pitchFamily="34" charset="0"/>
              </a:rPr>
              <a:t>l</a:t>
            </a:r>
            <a:r>
              <a:rPr lang="en-US" sz="2600" dirty="0" smtClean="0">
                <a:solidFill>
                  <a:schemeClr val="tx1"/>
                </a:solidFill>
                <a:latin typeface="Calibri" pitchFamily="34" charset="0"/>
              </a:rPr>
              <a:t>oss</a:t>
            </a:r>
            <a:endParaRPr lang="en-US" sz="2600" dirty="0">
              <a:solidFill>
                <a:schemeClr val="tx1"/>
              </a:solidFill>
              <a:latin typeface="Calibri" pitchFamily="34" charset="0"/>
            </a:endParaRPr>
          </a:p>
          <a:p>
            <a:pPr marL="342900" indent="-342900" algn="l">
              <a:spcBef>
                <a:spcPct val="20000"/>
              </a:spcBef>
              <a:buClr>
                <a:srgbClr val="136311"/>
              </a:buClr>
              <a:buSzPct val="90000"/>
              <a:buFont typeface="Wingdings" pitchFamily="2" charset="2"/>
              <a:buChar char="n"/>
            </a:pPr>
            <a:r>
              <a:rPr lang="en-US" sz="2600" dirty="0" smtClean="0">
                <a:solidFill>
                  <a:schemeClr val="tx1"/>
                </a:solidFill>
                <a:latin typeface="Calibri" pitchFamily="34" charset="0"/>
              </a:rPr>
              <a:t>Doesn’t follow instructions </a:t>
            </a:r>
            <a:r>
              <a:rPr lang="en-US" sz="2600" dirty="0">
                <a:solidFill>
                  <a:schemeClr val="tx1"/>
                </a:solidFill>
                <a:latin typeface="Calibri" pitchFamily="34" charset="0"/>
              </a:rPr>
              <a:t>for treatment </a:t>
            </a:r>
          </a:p>
          <a:p>
            <a:pPr marL="342900" indent="-342900" algn="l">
              <a:spcBef>
                <a:spcPct val="20000"/>
              </a:spcBef>
              <a:buClr>
                <a:srgbClr val="136311"/>
              </a:buClr>
              <a:buSzPct val="90000"/>
              <a:buFont typeface="Wingdings" pitchFamily="2" charset="2"/>
              <a:buChar char="n"/>
            </a:pPr>
            <a:r>
              <a:rPr lang="en-US" sz="2600" dirty="0">
                <a:solidFill>
                  <a:schemeClr val="tx1"/>
                </a:solidFill>
                <a:latin typeface="Calibri" pitchFamily="34" charset="0"/>
              </a:rPr>
              <a:t>Poor prescription management</a:t>
            </a:r>
          </a:p>
          <a:p>
            <a:pPr marL="742950" lvl="1" indent="-285750" algn="l">
              <a:spcBef>
                <a:spcPct val="20000"/>
              </a:spcBef>
              <a:buClr>
                <a:srgbClr val="136311"/>
              </a:buClr>
              <a:buSzPct val="75000"/>
              <a:buFont typeface="Wingdings" pitchFamily="2" charset="2"/>
              <a:buChar char="n"/>
            </a:pPr>
            <a:r>
              <a:rPr lang="en-US" sz="2400" dirty="0">
                <a:solidFill>
                  <a:schemeClr val="tx1"/>
                </a:solidFill>
                <a:latin typeface="Calibri" pitchFamily="34" charset="0"/>
              </a:rPr>
              <a:t>Confused by </a:t>
            </a:r>
            <a:r>
              <a:rPr lang="en-US" sz="2400" dirty="0" smtClean="0">
                <a:solidFill>
                  <a:schemeClr val="tx1"/>
                </a:solidFill>
                <a:latin typeface="Calibri" pitchFamily="34" charset="0"/>
              </a:rPr>
              <a:t>refills; Within-disease </a:t>
            </a:r>
            <a:r>
              <a:rPr lang="en-US" sz="2400" dirty="0">
                <a:solidFill>
                  <a:schemeClr val="tx1"/>
                </a:solidFill>
                <a:latin typeface="Calibri" pitchFamily="34" charset="0"/>
              </a:rPr>
              <a:t>polypharmacy</a:t>
            </a:r>
          </a:p>
          <a:p>
            <a:pPr marL="342900" indent="-342900" algn="l">
              <a:spcBef>
                <a:spcPct val="20000"/>
              </a:spcBef>
              <a:buClr>
                <a:srgbClr val="136311"/>
              </a:buClr>
              <a:buSzPct val="90000"/>
              <a:buFont typeface="Wingdings" pitchFamily="2" charset="2"/>
              <a:buChar char="n"/>
            </a:pPr>
            <a:r>
              <a:rPr lang="en-US" sz="2600" dirty="0">
                <a:solidFill>
                  <a:schemeClr val="tx1"/>
                </a:solidFill>
                <a:latin typeface="Calibri" pitchFamily="34" charset="0"/>
              </a:rPr>
              <a:t>Missed/rescheduled/wrong day appointments</a:t>
            </a:r>
          </a:p>
          <a:p>
            <a:pPr marL="342900" indent="-342900" algn="l">
              <a:spcBef>
                <a:spcPct val="20000"/>
              </a:spcBef>
              <a:buClr>
                <a:srgbClr val="136311"/>
              </a:buClr>
              <a:buSzPct val="90000"/>
              <a:buFont typeface="Wingdings" pitchFamily="2" charset="2"/>
              <a:buChar char="n"/>
            </a:pPr>
            <a:r>
              <a:rPr lang="en-US" sz="2600" dirty="0">
                <a:solidFill>
                  <a:schemeClr val="tx1"/>
                </a:solidFill>
                <a:latin typeface="Calibri" pitchFamily="34" charset="0"/>
              </a:rPr>
              <a:t>Changes in grooming/hygiene/appearance</a:t>
            </a:r>
          </a:p>
          <a:p>
            <a:pPr marL="342900" indent="-342900" algn="l">
              <a:spcBef>
                <a:spcPct val="20000"/>
              </a:spcBef>
              <a:buClr>
                <a:schemeClr val="folHlink"/>
              </a:buClr>
              <a:buSzPct val="90000"/>
              <a:buFont typeface="Wingdings" pitchFamily="2" charset="2"/>
              <a:buChar char="n"/>
            </a:pPr>
            <a:endParaRPr lang="en-US" sz="2800" dirty="0">
              <a:solidFill>
                <a:schemeClr val="tx1"/>
              </a:solidFill>
              <a:latin typeface="Calibri" pitchFamily="34" charset="0"/>
            </a:endParaRPr>
          </a:p>
        </p:txBody>
      </p:sp>
    </p:spTree>
    <p:extLst>
      <p:ext uri="{BB962C8B-B14F-4D97-AF65-F5344CB8AC3E}">
        <p14:creationId xmlns:p14="http://schemas.microsoft.com/office/powerpoint/2010/main" val="8866951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2"/>
          <p:cNvSpPr>
            <a:spLocks noGrp="1" noChangeArrowheads="1"/>
          </p:cNvSpPr>
          <p:nvPr>
            <p:ph type="title"/>
          </p:nvPr>
        </p:nvSpPr>
        <p:spPr>
          <a:xfrm>
            <a:off x="217488" y="139700"/>
            <a:ext cx="8606639" cy="1003300"/>
          </a:xfrm>
        </p:spPr>
        <p:txBody>
          <a:bodyPr>
            <a:normAutofit/>
          </a:bodyPr>
          <a:lstStyle/>
          <a:p>
            <a:pPr algn="l"/>
            <a:r>
              <a:rPr lang="en-US" sz="3600" b="1" dirty="0" err="1">
                <a:solidFill>
                  <a:schemeClr val="bg1"/>
                </a:solidFill>
                <a:effectLst>
                  <a:outerShdw blurRad="38100" dist="38100" dir="2700000" algn="tl">
                    <a:srgbClr val="000000">
                      <a:alpha val="43137"/>
                    </a:srgbClr>
                  </a:outerShdw>
                </a:effectLst>
                <a:latin typeface="Calibri" pitchFamily="34" charset="0"/>
              </a:rPr>
              <a:t>Mrs</a:t>
            </a:r>
            <a:r>
              <a:rPr lang="en-US" sz="3600" b="1" dirty="0">
                <a:solidFill>
                  <a:schemeClr val="bg1"/>
                </a:solidFill>
                <a:effectLst>
                  <a:outerShdw blurRad="38100" dist="38100" dir="2700000" algn="tl">
                    <a:srgbClr val="000000">
                      <a:alpha val="43137"/>
                    </a:srgbClr>
                  </a:outerShdw>
                </a:effectLst>
                <a:latin typeface="Calibri" pitchFamily="34" charset="0"/>
              </a:rPr>
              <a:t> P</a:t>
            </a:r>
            <a:r>
              <a:rPr lang="en-US" sz="3600" b="1" dirty="0" smtClean="0">
                <a:solidFill>
                  <a:schemeClr val="bg1"/>
                </a:solidFill>
                <a:effectLst>
                  <a:outerShdw blurRad="38100" dist="38100" dir="2700000" algn="tl">
                    <a:srgbClr val="000000">
                      <a:alpha val="43137"/>
                    </a:srgbClr>
                  </a:outerShdw>
                </a:effectLst>
                <a:latin typeface="Calibri" pitchFamily="34" charset="0"/>
              </a:rPr>
              <a:t>. : </a:t>
            </a:r>
            <a:r>
              <a:rPr lang="en-US" sz="3200" b="1" dirty="0" smtClean="0">
                <a:solidFill>
                  <a:schemeClr val="bg1"/>
                </a:solidFill>
                <a:effectLst>
                  <a:outerShdw blurRad="38100" dist="38100" dir="2700000" algn="tl">
                    <a:srgbClr val="000000">
                      <a:alpha val="43137"/>
                    </a:srgbClr>
                  </a:outerShdw>
                </a:effectLst>
                <a:latin typeface="Calibri" pitchFamily="34" charset="0"/>
              </a:rPr>
              <a:t>Odd </a:t>
            </a:r>
            <a:r>
              <a:rPr lang="en-US" sz="3200" b="1" dirty="0">
                <a:solidFill>
                  <a:schemeClr val="bg1"/>
                </a:solidFill>
                <a:effectLst>
                  <a:outerShdw blurRad="38100" dist="38100" dir="2700000" algn="tl">
                    <a:srgbClr val="000000">
                      <a:alpha val="43137"/>
                    </a:srgbClr>
                  </a:outerShdw>
                </a:effectLst>
                <a:latin typeface="Calibri" pitchFamily="34" charset="0"/>
              </a:rPr>
              <a:t>behaviors or odd person?</a:t>
            </a:r>
          </a:p>
        </p:txBody>
      </p:sp>
      <p:sp>
        <p:nvSpPr>
          <p:cNvPr id="710659" name="Rectangle 3"/>
          <p:cNvSpPr>
            <a:spLocks noGrp="1" noChangeArrowheads="1"/>
          </p:cNvSpPr>
          <p:nvPr>
            <p:ph type="body" idx="1"/>
          </p:nvPr>
        </p:nvSpPr>
        <p:spPr>
          <a:xfrm>
            <a:off x="217488" y="1581604"/>
            <a:ext cx="7539037" cy="4695825"/>
          </a:xfrm>
        </p:spPr>
        <p:txBody>
          <a:bodyPr>
            <a:normAutofit lnSpcReduction="10000"/>
          </a:bodyPr>
          <a:lstStyle/>
          <a:p>
            <a:pPr>
              <a:lnSpc>
                <a:spcPct val="90000"/>
              </a:lnSpc>
              <a:buFont typeface="Wingdings" pitchFamily="2" charset="2"/>
              <a:buNone/>
            </a:pPr>
            <a:r>
              <a:rPr lang="en-US" sz="2800" dirty="0">
                <a:latin typeface="Calibri" pitchFamily="34" charset="0"/>
              </a:rPr>
              <a:t>Family reports </a:t>
            </a:r>
            <a:r>
              <a:rPr lang="en-US" sz="2800" dirty="0" smtClean="0">
                <a:latin typeface="Calibri" pitchFamily="34" charset="0"/>
              </a:rPr>
              <a:t>prior to accident</a:t>
            </a:r>
            <a:r>
              <a:rPr lang="en-US" sz="2800" dirty="0">
                <a:latin typeface="Calibri" pitchFamily="34" charset="0"/>
              </a:rPr>
              <a:t>:</a:t>
            </a:r>
          </a:p>
          <a:p>
            <a:pPr>
              <a:lnSpc>
                <a:spcPct val="90000"/>
              </a:lnSpc>
            </a:pPr>
            <a:r>
              <a:rPr lang="en-US" sz="2800" dirty="0">
                <a:latin typeface="Calibri" pitchFamily="34" charset="0"/>
              </a:rPr>
              <a:t>Paced around </a:t>
            </a:r>
            <a:r>
              <a:rPr lang="en-US" sz="2800" dirty="0" smtClean="0">
                <a:latin typeface="Calibri" pitchFamily="34" charset="0"/>
              </a:rPr>
              <a:t>her apartment </a:t>
            </a:r>
            <a:r>
              <a:rPr lang="en-US" sz="2800" dirty="0">
                <a:latin typeface="Calibri" pitchFamily="34" charset="0"/>
              </a:rPr>
              <a:t>complex in fur </a:t>
            </a:r>
            <a:r>
              <a:rPr lang="en-US" sz="2800" dirty="0" smtClean="0">
                <a:latin typeface="Calibri" pitchFamily="34" charset="0"/>
              </a:rPr>
              <a:t>coat </a:t>
            </a:r>
          </a:p>
          <a:p>
            <a:pPr lvl="1">
              <a:lnSpc>
                <a:spcPct val="90000"/>
              </a:lnSpc>
            </a:pPr>
            <a:r>
              <a:rPr lang="en-US" sz="2400" dirty="0" smtClean="0">
                <a:latin typeface="Calibri" pitchFamily="34" charset="0"/>
              </a:rPr>
              <a:t>Once wore farmer’s overalls to the opera</a:t>
            </a:r>
          </a:p>
          <a:p>
            <a:pPr>
              <a:lnSpc>
                <a:spcPct val="90000"/>
              </a:lnSpc>
            </a:pPr>
            <a:r>
              <a:rPr lang="en-US" sz="2800" dirty="0" smtClean="0">
                <a:latin typeface="Calibri" pitchFamily="34" charset="0"/>
              </a:rPr>
              <a:t>Often </a:t>
            </a:r>
            <a:r>
              <a:rPr lang="en-US" sz="2800" dirty="0">
                <a:latin typeface="Calibri" pitchFamily="34" charset="0"/>
              </a:rPr>
              <a:t>awake all night, hard to awaken during day</a:t>
            </a:r>
          </a:p>
          <a:p>
            <a:pPr lvl="1">
              <a:lnSpc>
                <a:spcPct val="90000"/>
              </a:lnSpc>
            </a:pPr>
            <a:r>
              <a:rPr lang="en-US" sz="2400" dirty="0" smtClean="0">
                <a:latin typeface="Calibri" pitchFamily="34" charset="0"/>
              </a:rPr>
              <a:t>Always </a:t>
            </a:r>
            <a:r>
              <a:rPr lang="en-US" sz="2400" dirty="0">
                <a:latin typeface="Calibri" pitchFamily="34" charset="0"/>
              </a:rPr>
              <a:t>a “night-owl”</a:t>
            </a:r>
          </a:p>
          <a:p>
            <a:pPr>
              <a:lnSpc>
                <a:spcPct val="90000"/>
              </a:lnSpc>
            </a:pPr>
            <a:r>
              <a:rPr lang="en-US" sz="2800" dirty="0">
                <a:latin typeface="Calibri" pitchFamily="34" charset="0"/>
              </a:rPr>
              <a:t>Refused to shower</a:t>
            </a:r>
          </a:p>
          <a:p>
            <a:pPr lvl="1">
              <a:lnSpc>
                <a:spcPct val="90000"/>
              </a:lnSpc>
            </a:pPr>
            <a:r>
              <a:rPr lang="en-US" sz="2400" dirty="0" smtClean="0">
                <a:latin typeface="Calibri" pitchFamily="34" charset="0"/>
              </a:rPr>
              <a:t>Usually took bi-weekly sponge-baths at home</a:t>
            </a:r>
            <a:endParaRPr lang="en-US" sz="2400" dirty="0">
              <a:latin typeface="Calibri" pitchFamily="34" charset="0"/>
            </a:endParaRPr>
          </a:p>
          <a:p>
            <a:pPr>
              <a:lnSpc>
                <a:spcPct val="90000"/>
              </a:lnSpc>
            </a:pPr>
            <a:r>
              <a:rPr lang="en-US" sz="2800" dirty="0" smtClean="0">
                <a:latin typeface="Calibri" pitchFamily="34" charset="0"/>
              </a:rPr>
              <a:t>Rummaged </a:t>
            </a:r>
            <a:r>
              <a:rPr lang="en-US" sz="2800" dirty="0">
                <a:latin typeface="Calibri" pitchFamily="34" charset="0"/>
              </a:rPr>
              <a:t>through apartment with the idea that things have been stolen</a:t>
            </a:r>
          </a:p>
          <a:p>
            <a:pPr lvl="1">
              <a:lnSpc>
                <a:spcPct val="90000"/>
              </a:lnSpc>
            </a:pPr>
            <a:r>
              <a:rPr lang="en-US" sz="2400" dirty="0">
                <a:latin typeface="Calibri" pitchFamily="34" charset="0"/>
              </a:rPr>
              <a:t>Always disorganized – “a ditz”</a:t>
            </a:r>
          </a:p>
          <a:p>
            <a:pPr>
              <a:lnSpc>
                <a:spcPct val="90000"/>
              </a:lnSpc>
              <a:buFont typeface="Wingdings" pitchFamily="2" charset="2"/>
              <a:buNone/>
            </a:pPr>
            <a:endParaRPr lang="en-US" sz="2800" dirty="0">
              <a:latin typeface="Calibri" pitchFamily="34" charset="0"/>
            </a:endParaRPr>
          </a:p>
        </p:txBody>
      </p:sp>
      <p:grpSp>
        <p:nvGrpSpPr>
          <p:cNvPr id="9" name="Group 8"/>
          <p:cNvGrpSpPr/>
          <p:nvPr/>
        </p:nvGrpSpPr>
        <p:grpSpPr>
          <a:xfrm>
            <a:off x="7086600" y="2438400"/>
            <a:ext cx="1991450" cy="2382793"/>
            <a:chOff x="7206018" y="3715393"/>
            <a:chExt cx="1991450" cy="2382793"/>
          </a:xfrm>
        </p:grpSpPr>
        <p:pic>
          <p:nvPicPr>
            <p:cNvPr id="7" name="Picture 6" descr="MPj0185238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47808" y="3892814"/>
              <a:ext cx="1385887" cy="2103438"/>
            </a:xfrm>
            <a:prstGeom prst="rect">
              <a:avLst/>
            </a:prstGeom>
            <a:noFill/>
            <a:extLst>
              <a:ext uri="{909E8E84-426E-40DD-AFC4-6F175D3DCCD1}">
                <a14:hiddenFill xmlns:a14="http://schemas.microsoft.com/office/drawing/2010/main">
                  <a:solidFill>
                    <a:srgbClr val="FFFFFF"/>
                  </a:solidFill>
                </a14:hiddenFill>
              </a:ext>
            </a:extLst>
          </p:spPr>
        </p:pic>
        <p:sp>
          <p:nvSpPr>
            <p:cNvPr id="710663" name="Rectangle 7"/>
            <p:cNvSpPr>
              <a:spLocks noChangeArrowheads="1"/>
            </p:cNvSpPr>
            <p:nvPr/>
          </p:nvSpPr>
          <p:spPr bwMode="auto">
            <a:xfrm>
              <a:off x="7206018" y="5091789"/>
              <a:ext cx="1827677" cy="1006397"/>
            </a:xfrm>
            <a:prstGeom prst="rect">
              <a:avLst/>
            </a:prstGeom>
            <a:gradFill rotWithShape="1">
              <a:gsLst>
                <a:gs pos="0">
                  <a:srgbClr val="D9ECFF"/>
                </a:gs>
                <a:gs pos="100000">
                  <a:srgbClr val="D9ECFF">
                    <a:gamma/>
                    <a:tint val="34902"/>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pic>
          <p:nvPicPr>
            <p:cNvPr id="710662" name="Picture 6" descr="MCj0221837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486" y="3715393"/>
              <a:ext cx="1937982" cy="1611550"/>
            </a:xfrm>
            <a:prstGeom prst="rect">
              <a:avLst/>
            </a:prstGeom>
            <a:noFill/>
            <a:extLst>
              <a:ext uri="{909E8E84-426E-40DD-AFC4-6F175D3DCCD1}">
                <a14:hiddenFill xmlns:a14="http://schemas.microsoft.com/office/drawing/2010/main">
                  <a:solidFill>
                    <a:srgbClr val="FFFFFF"/>
                  </a:solidFill>
                </a14:hiddenFill>
              </a:ext>
            </a:extLst>
          </p:spPr>
        </p:pic>
        <p:pic>
          <p:nvPicPr>
            <p:cNvPr id="710661" name="Picture 5" descr="MCj0113362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7945077" y="4550768"/>
              <a:ext cx="879050" cy="1547418"/>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9" descr="Aunt Kathie face.jpg"/>
          <p:cNvPicPr>
            <a:picLocks noChangeAspect="1"/>
          </p:cNvPicPr>
          <p:nvPr/>
        </p:nvPicPr>
        <p:blipFill>
          <a:blip r:embed="rId5"/>
          <a:stretch>
            <a:fillRect/>
          </a:stretch>
        </p:blipFill>
        <p:spPr>
          <a:xfrm>
            <a:off x="7664330" y="0"/>
            <a:ext cx="1479670" cy="1479670"/>
          </a:xfrm>
          <a:prstGeom prst="rect">
            <a:avLst/>
          </a:prstGeom>
        </p:spPr>
      </p:pic>
    </p:spTree>
    <p:extLst>
      <p:ext uri="{BB962C8B-B14F-4D97-AF65-F5344CB8AC3E}">
        <p14:creationId xmlns:p14="http://schemas.microsoft.com/office/powerpoint/2010/main" val="31751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2000" fill="hold"/>
                                        <p:tgtEl>
                                          <p:spTgt spid="9"/>
                                        </p:tgtEl>
                                        <p:attrNameLst>
                                          <p:attrName>ppt_w</p:attrName>
                                        </p:attrNameLst>
                                      </p:cBhvr>
                                      <p:tavLst>
                                        <p:tav tm="0">
                                          <p:val>
                                            <p:fltVal val="0"/>
                                          </p:val>
                                        </p:tav>
                                        <p:tav tm="100000">
                                          <p:val>
                                            <p:strVal val="#ppt_w"/>
                                          </p:val>
                                        </p:tav>
                                      </p:tavLst>
                                    </p:anim>
                                    <p:anim calcmode="lin" valueType="num">
                                      <p:cBhvr>
                                        <p:cTn id="8" dur="20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b="1" dirty="0" smtClean="0">
                <a:solidFill>
                  <a:srgbClr val="245A36"/>
                </a:solidFill>
                <a:effectLst>
                  <a:outerShdw blurRad="38100" dist="38100" dir="2700000" algn="tl">
                    <a:srgbClr val="000000">
                      <a:alpha val="43137"/>
                    </a:srgbClr>
                  </a:outerShdw>
                </a:effectLst>
              </a:rPr>
              <a:t>Sharing diagnosis </a:t>
            </a:r>
          </a:p>
          <a:p>
            <a:pPr lvl="1"/>
            <a:r>
              <a:rPr lang="en-US" dirty="0" smtClean="0"/>
              <a:t>Who should know?</a:t>
            </a:r>
          </a:p>
          <a:p>
            <a:pPr lvl="1"/>
            <a:r>
              <a:rPr lang="en-US" dirty="0" smtClean="0"/>
              <a:t>How should they be told?</a:t>
            </a:r>
          </a:p>
          <a:p>
            <a:pPr lvl="1"/>
            <a:r>
              <a:rPr lang="en-US" dirty="0" smtClean="0"/>
              <a:t>Is it in the cards?</a:t>
            </a:r>
          </a:p>
          <a:p>
            <a:pPr lvl="1"/>
            <a:endParaRPr lang="en-US" b="1" dirty="0" smtClean="0">
              <a:solidFill>
                <a:srgbClr val="245A36"/>
              </a:solidFill>
              <a:effectLst>
                <a:outerShdw blurRad="38100" dist="38100" dir="2700000" algn="tl">
                  <a:srgbClr val="000000">
                    <a:alpha val="43137"/>
                  </a:srgbClr>
                </a:outerShdw>
              </a:effectLst>
            </a:endParaRPr>
          </a:p>
          <a:p>
            <a:r>
              <a:rPr lang="en-US" b="1" dirty="0" smtClean="0">
                <a:solidFill>
                  <a:srgbClr val="245A36"/>
                </a:solidFill>
                <a:effectLst>
                  <a:outerShdw blurRad="38100" dist="38100" dir="2700000" algn="tl">
                    <a:srgbClr val="000000">
                      <a:alpha val="43137"/>
                    </a:srgbClr>
                  </a:outerShdw>
                </a:effectLst>
              </a:rPr>
              <a:t>Mrs. P’s experience</a:t>
            </a:r>
            <a:r>
              <a:rPr lang="en-US" dirty="0" smtClean="0"/>
              <a:t>:</a:t>
            </a:r>
          </a:p>
          <a:p>
            <a:pPr lvl="1"/>
            <a:r>
              <a:rPr lang="en-US" dirty="0" smtClean="0"/>
              <a:t>Anger and humiliation</a:t>
            </a:r>
          </a:p>
          <a:p>
            <a:pPr lvl="1"/>
            <a:r>
              <a:rPr lang="en-US" dirty="0" smtClean="0"/>
              <a:t>Family disbelief</a:t>
            </a:r>
          </a:p>
          <a:p>
            <a:pPr lvl="1"/>
            <a:r>
              <a:rPr lang="en-US" dirty="0" smtClean="0"/>
              <a:t>Need for support</a:t>
            </a:r>
          </a:p>
          <a:p>
            <a:pPr>
              <a:buNone/>
            </a:pPr>
            <a:endParaRPr lang="en-US" dirty="0" smtClean="0"/>
          </a:p>
          <a:p>
            <a:pPr lvl="1"/>
            <a:endParaRPr lang="en-US" dirty="0" smtClean="0"/>
          </a:p>
          <a:p>
            <a:pPr lvl="1">
              <a:buNone/>
            </a:pPr>
            <a:endParaRPr lang="en-US" dirty="0" smtClean="0"/>
          </a:p>
          <a:p>
            <a:endParaRPr lang="en-US" dirty="0" smtClean="0"/>
          </a:p>
          <a:p>
            <a:pPr>
              <a:buNone/>
            </a:pPr>
            <a:endParaRPr lang="en-US" dirty="0"/>
          </a:p>
        </p:txBody>
      </p:sp>
      <p:sp>
        <p:nvSpPr>
          <p:cNvPr id="3" name="Title 2"/>
          <p:cNvSpPr>
            <a:spLocks noGrp="1"/>
          </p:cNvSpPr>
          <p:nvPr>
            <p:ph type="title"/>
          </p:nvPr>
        </p:nvSpPr>
        <p:spPr/>
        <p:txBody>
          <a:bodyPr>
            <a:noAutofit/>
          </a:bodyPr>
          <a:lstStyle/>
          <a:p>
            <a:r>
              <a:rPr lang="en-US" sz="4000" b="1" dirty="0" smtClean="0">
                <a:solidFill>
                  <a:schemeClr val="bg1"/>
                </a:solidFill>
                <a:effectLst>
                  <a:outerShdw blurRad="38100" dist="38100" dir="2700000" algn="tl">
                    <a:srgbClr val="000000">
                      <a:alpha val="43137"/>
                    </a:srgbClr>
                  </a:outerShdw>
                </a:effectLst>
              </a:rPr>
              <a:t>Decisions the affected person </a:t>
            </a:r>
            <a:br>
              <a:rPr lang="en-US" sz="4000" b="1" dirty="0" smtClean="0">
                <a:solidFill>
                  <a:schemeClr val="bg1"/>
                </a:solidFill>
                <a:effectLst>
                  <a:outerShdw blurRad="38100" dist="38100" dir="2700000" algn="tl">
                    <a:srgbClr val="000000">
                      <a:alpha val="43137"/>
                    </a:srgbClr>
                  </a:outerShdw>
                </a:effectLst>
              </a:rPr>
            </a:br>
            <a:r>
              <a:rPr lang="en-US" sz="4000" b="1" dirty="0" smtClean="0">
                <a:solidFill>
                  <a:schemeClr val="bg1"/>
                </a:solidFill>
                <a:effectLst>
                  <a:outerShdw blurRad="38100" dist="38100" dir="2700000" algn="tl">
                    <a:srgbClr val="000000">
                      <a:alpha val="43137"/>
                    </a:srgbClr>
                  </a:outerShdw>
                </a:effectLst>
              </a:rPr>
              <a:t>and family must make:</a:t>
            </a:r>
            <a:endParaRPr lang="en-US" sz="4000" b="1" dirty="0">
              <a:solidFill>
                <a:schemeClr val="bg1"/>
              </a:solidFill>
              <a:effectLst>
                <a:outerShdw blurRad="38100" dist="38100" dir="2700000" algn="tl">
                  <a:srgbClr val="000000">
                    <a:alpha val="43137"/>
                  </a:srgbClr>
                </a:outerShdw>
              </a:effectLst>
            </a:endParaRPr>
          </a:p>
        </p:txBody>
      </p:sp>
      <p:pic>
        <p:nvPicPr>
          <p:cNvPr id="46084" name="Picture 4" descr="http://privacy.cytalk.com/wp-content/uploads/2011/12/red-card.jpg"/>
          <p:cNvPicPr>
            <a:picLocks noChangeAspect="1" noChangeArrowheads="1"/>
          </p:cNvPicPr>
          <p:nvPr/>
        </p:nvPicPr>
        <p:blipFill>
          <a:blip r:embed="rId2"/>
          <a:srcRect/>
          <a:stretch>
            <a:fillRect/>
          </a:stretch>
        </p:blipFill>
        <p:spPr bwMode="auto">
          <a:xfrm>
            <a:off x="5867400" y="3486151"/>
            <a:ext cx="1619250" cy="2381250"/>
          </a:xfrm>
          <a:prstGeom prst="rect">
            <a:avLst/>
          </a:prstGeom>
          <a:noFill/>
        </p:spPr>
      </p:pic>
    </p:spTree>
    <p:extLst>
      <p:ext uri="{BB962C8B-B14F-4D97-AF65-F5344CB8AC3E}">
        <p14:creationId xmlns:p14="http://schemas.microsoft.com/office/powerpoint/2010/main" val="2227968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6084"/>
                                        </p:tgtEl>
                                        <p:attrNameLst>
                                          <p:attrName>style.visibility</p:attrName>
                                        </p:attrNameLst>
                                      </p:cBhvr>
                                      <p:to>
                                        <p:strVal val="visible"/>
                                      </p:to>
                                    </p:set>
                                    <p:animEffect transition="in" filter="fade">
                                      <p:cBhvr>
                                        <p:cTn id="11" dur="1000"/>
                                        <p:tgtEl>
                                          <p:spTgt spid="4608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animEffect transition="in" filter="fade">
                                      <p:cBhvr>
                                        <p:cTn id="15" dur="1000"/>
                                        <p:tgtEl>
                                          <p:spTgt spid="2">
                                            <p:txEl>
                                              <p:pRg st="6" end="6"/>
                                            </p:txEl>
                                          </p:spTgt>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animEffect transition="in" filter="fade">
                                      <p:cBhvr>
                                        <p:cTn id="19" dur="500"/>
                                        <p:tgtEl>
                                          <p:spTgt spid="2">
                                            <p:txEl>
                                              <p:pRg st="7" end="7"/>
                                            </p:txEl>
                                          </p:spTgt>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animEffect transition="in" filter="fade">
                                      <p:cBhvr>
                                        <p:cTn id="23" dur="2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solidFill>
                  <a:srgbClr val="245A36"/>
                </a:solidFill>
                <a:effectLst>
                  <a:outerShdw blurRad="38100" dist="38100" dir="2700000" algn="tl">
                    <a:srgbClr val="000000">
                      <a:alpha val="43137"/>
                    </a:srgbClr>
                  </a:outerShdw>
                </a:effectLst>
              </a:rPr>
              <a:t>Health care professionals</a:t>
            </a:r>
          </a:p>
          <a:p>
            <a:pPr lvl="1"/>
            <a:r>
              <a:rPr lang="en-US" dirty="0" smtClean="0"/>
              <a:t>Nurses, social workers, family therapists</a:t>
            </a:r>
          </a:p>
          <a:p>
            <a:r>
              <a:rPr lang="en-US" b="1" dirty="0" smtClean="0">
                <a:solidFill>
                  <a:srgbClr val="245A36"/>
                </a:solidFill>
                <a:effectLst>
                  <a:outerShdw blurRad="38100" dist="38100" dir="2700000" algn="tl">
                    <a:srgbClr val="000000">
                      <a:alpha val="43137"/>
                    </a:srgbClr>
                  </a:outerShdw>
                </a:effectLst>
              </a:rPr>
              <a:t>Advocacy groups</a:t>
            </a:r>
          </a:p>
          <a:p>
            <a:pPr lvl="1"/>
            <a:r>
              <a:rPr lang="en-US" dirty="0" smtClean="0"/>
              <a:t>Local resources (Alzheimer’s of Central Alabama)</a:t>
            </a:r>
          </a:p>
          <a:p>
            <a:pPr lvl="1"/>
            <a:r>
              <a:rPr lang="en-US" dirty="0" smtClean="0"/>
              <a:t>National resources (multiple organizations)</a:t>
            </a:r>
          </a:p>
          <a:p>
            <a:r>
              <a:rPr lang="en-US" b="1" dirty="0" smtClean="0">
                <a:solidFill>
                  <a:srgbClr val="245A36"/>
                </a:solidFill>
                <a:effectLst>
                  <a:outerShdw blurRad="38100" dist="38100" dir="2700000" algn="tl">
                    <a:srgbClr val="000000">
                      <a:alpha val="43137"/>
                    </a:srgbClr>
                  </a:outerShdw>
                </a:effectLst>
              </a:rPr>
              <a:t>Clergy</a:t>
            </a:r>
          </a:p>
          <a:p>
            <a:pPr>
              <a:buNone/>
            </a:pPr>
            <a:endParaRPr lang="en-US" dirty="0"/>
          </a:p>
        </p:txBody>
      </p:sp>
      <p:sp>
        <p:nvSpPr>
          <p:cNvPr id="3" name="Title 2"/>
          <p:cNvSpPr>
            <a:spLocks noGrp="1"/>
          </p:cNvSpPr>
          <p:nvPr>
            <p:ph type="title"/>
          </p:nvPr>
        </p:nvSpPr>
        <p:spPr/>
        <p:txBody>
          <a:bodyPr>
            <a:noAutofit/>
          </a:bodyPr>
          <a:lstStyle/>
          <a:p>
            <a:r>
              <a:rPr lang="en-US" b="1" dirty="0" smtClean="0">
                <a:solidFill>
                  <a:schemeClr val="bg1"/>
                </a:solidFill>
                <a:effectLst>
                  <a:outerShdw blurRad="38100" dist="38100" dir="2700000" algn="tl">
                    <a:srgbClr val="000000">
                      <a:alpha val="43137"/>
                    </a:srgbClr>
                  </a:outerShdw>
                </a:effectLst>
              </a:rPr>
              <a:t>Who can help with these decisions?</a:t>
            </a:r>
            <a:endParaRPr lang="en-US" b="1" dirty="0">
              <a:solidFill>
                <a:schemeClr val="bg1"/>
              </a:solidFill>
              <a:effectLst>
                <a:outerShdw blurRad="38100" dist="38100" dir="2700000" algn="tl">
                  <a:srgbClr val="000000">
                    <a:alpha val="43137"/>
                  </a:srgbClr>
                </a:outerShdw>
              </a:effectLst>
            </a:endParaRPr>
          </a:p>
        </p:txBody>
      </p:sp>
      <p:pic>
        <p:nvPicPr>
          <p:cNvPr id="87042" name="Picture 2" descr="C:\Documents and Settings\Administrator\Local Settings\Temporary Internet Files\Content.IE5\MXZJ0SE4\MC900365748[1].wmf"/>
          <p:cNvPicPr>
            <a:picLocks noChangeAspect="1" noChangeArrowheads="1"/>
          </p:cNvPicPr>
          <p:nvPr/>
        </p:nvPicPr>
        <p:blipFill>
          <a:blip r:embed="rId2"/>
          <a:srcRect/>
          <a:stretch>
            <a:fillRect/>
          </a:stretch>
        </p:blipFill>
        <p:spPr bwMode="auto">
          <a:xfrm>
            <a:off x="2438400" y="4343400"/>
            <a:ext cx="2658202" cy="2314041"/>
          </a:xfrm>
          <a:prstGeom prst="rect">
            <a:avLst/>
          </a:prstGeom>
          <a:noFill/>
        </p:spPr>
      </p:pic>
    </p:spTree>
    <p:extLst>
      <p:ext uri="{BB962C8B-B14F-4D97-AF65-F5344CB8AC3E}">
        <p14:creationId xmlns:p14="http://schemas.microsoft.com/office/powerpoint/2010/main" val="42064832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smtClean="0">
                <a:solidFill>
                  <a:schemeClr val="bg1">
                    <a:lumMod val="50000"/>
                  </a:schemeClr>
                </a:solidFill>
              </a:rPr>
              <a:t>Diagnosis</a:t>
            </a:r>
          </a:p>
          <a:p>
            <a:r>
              <a:rPr lang="en-US" sz="3200" b="1" dirty="0" smtClean="0">
                <a:solidFill>
                  <a:srgbClr val="245A36"/>
                </a:solidFill>
                <a:effectLst>
                  <a:outerShdw blurRad="38100" dist="38100" dir="2700000" algn="tl">
                    <a:srgbClr val="000000">
                      <a:alpha val="43137"/>
                    </a:srgbClr>
                  </a:outerShdw>
                </a:effectLst>
              </a:rPr>
              <a:t>Initial Treatment</a:t>
            </a:r>
          </a:p>
          <a:p>
            <a:r>
              <a:rPr lang="en-US" sz="3200" dirty="0" smtClean="0">
                <a:solidFill>
                  <a:schemeClr val="bg1">
                    <a:lumMod val="50000"/>
                  </a:schemeClr>
                </a:solidFill>
              </a:rPr>
              <a:t>Daily Living with Dementia</a:t>
            </a:r>
          </a:p>
          <a:p>
            <a:pPr lvl="1"/>
            <a:r>
              <a:rPr lang="en-US" sz="2800" dirty="0" smtClean="0">
                <a:solidFill>
                  <a:schemeClr val="bg1">
                    <a:lumMod val="50000"/>
                  </a:schemeClr>
                </a:solidFill>
              </a:rPr>
              <a:t>Lifestyle and Role Changes  </a:t>
            </a:r>
          </a:p>
          <a:p>
            <a:pPr lvl="1"/>
            <a:r>
              <a:rPr lang="en-US" sz="2800" dirty="0" smtClean="0">
                <a:solidFill>
                  <a:schemeClr val="bg1">
                    <a:lumMod val="50000"/>
                  </a:schemeClr>
                </a:solidFill>
              </a:rPr>
              <a:t>Autonomy and Independence</a:t>
            </a:r>
          </a:p>
          <a:p>
            <a:r>
              <a:rPr lang="en-US" sz="3200" dirty="0" smtClean="0">
                <a:solidFill>
                  <a:schemeClr val="bg1">
                    <a:lumMod val="50000"/>
                  </a:schemeClr>
                </a:solidFill>
              </a:rPr>
              <a:t>When Death is Near</a:t>
            </a:r>
          </a:p>
          <a:p>
            <a:pPr>
              <a:buNone/>
            </a:pPr>
            <a:endParaRPr lang="en-US" dirty="0"/>
          </a:p>
        </p:txBody>
      </p:sp>
      <p:sp>
        <p:nvSpPr>
          <p:cNvPr id="3" name="Title 2"/>
          <p:cNvSpPr>
            <a:spLocks noGrp="1"/>
          </p:cNvSpPr>
          <p:nvPr>
            <p:ph type="title"/>
          </p:nvPr>
        </p:nvSpPr>
        <p:spPr/>
        <p:txBody>
          <a:bodyPr>
            <a:normAutofit/>
          </a:bodyPr>
          <a:lstStyle/>
          <a:p>
            <a:r>
              <a:rPr lang="en-US" sz="5400" b="1" dirty="0" smtClean="0">
                <a:solidFill>
                  <a:schemeClr val="bg1"/>
                </a:solidFill>
              </a:rPr>
              <a:t>Decision point #2 </a:t>
            </a:r>
            <a:endParaRPr lang="en-US" sz="5400" b="1" dirty="0">
              <a:solidFill>
                <a:schemeClr val="bg1"/>
              </a:solidFill>
            </a:endParaRPr>
          </a:p>
        </p:txBody>
      </p:sp>
    </p:spTree>
    <p:extLst>
      <p:ext uri="{BB962C8B-B14F-4D97-AF65-F5344CB8AC3E}">
        <p14:creationId xmlns:p14="http://schemas.microsoft.com/office/powerpoint/2010/main" val="20962730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i="1" dirty="0" smtClean="0"/>
              <a:t>Use 5 words or less:</a:t>
            </a:r>
          </a:p>
          <a:p>
            <a:r>
              <a:rPr lang="en-US" dirty="0" smtClean="0"/>
              <a:t>On the </a:t>
            </a:r>
            <a:r>
              <a:rPr lang="en-US" b="1" dirty="0" smtClean="0">
                <a:solidFill>
                  <a:srgbClr val="00B050"/>
                </a:solidFill>
              </a:rPr>
              <a:t>Green</a:t>
            </a:r>
            <a:r>
              <a:rPr lang="en-US" dirty="0" smtClean="0"/>
              <a:t> index card, answer this question</a:t>
            </a:r>
          </a:p>
          <a:p>
            <a:pPr lvl="1"/>
            <a:r>
              <a:rPr lang="en-US" sz="2800" i="1" dirty="0" smtClean="0"/>
              <a:t>“What makes a good day?”</a:t>
            </a:r>
          </a:p>
          <a:p>
            <a:pPr lvl="1">
              <a:buNone/>
            </a:pPr>
            <a:endParaRPr lang="en-US" sz="2800" i="1" dirty="0" smtClean="0"/>
          </a:p>
          <a:p>
            <a:r>
              <a:rPr lang="en-US" dirty="0" smtClean="0"/>
              <a:t>On the </a:t>
            </a:r>
            <a:r>
              <a:rPr lang="en-US" b="1" dirty="0" smtClean="0">
                <a:solidFill>
                  <a:srgbClr val="FF0000"/>
                </a:solidFill>
              </a:rPr>
              <a:t>Red</a:t>
            </a:r>
            <a:r>
              <a:rPr lang="en-US" dirty="0" smtClean="0"/>
              <a:t> card, answer this question	</a:t>
            </a:r>
          </a:p>
          <a:p>
            <a:pPr lvl="1"/>
            <a:r>
              <a:rPr lang="en-US" sz="2800" i="1" dirty="0" smtClean="0"/>
              <a:t>“What is your most important/fulfilling role in your family?”</a:t>
            </a:r>
            <a:endParaRPr lang="en-US" sz="2800" i="1" dirty="0"/>
          </a:p>
        </p:txBody>
      </p:sp>
      <p:sp>
        <p:nvSpPr>
          <p:cNvPr id="3" name="Title 2"/>
          <p:cNvSpPr>
            <a:spLocks noGrp="1"/>
          </p:cNvSpPr>
          <p:nvPr>
            <p:ph type="title"/>
          </p:nvPr>
        </p:nvSpPr>
        <p:spPr/>
        <p:txBody>
          <a:bodyPr>
            <a:normAutofit/>
          </a:bodyPr>
          <a:lstStyle/>
          <a:p>
            <a:r>
              <a:rPr lang="en-US" sz="5400" b="1" dirty="0" smtClean="0">
                <a:solidFill>
                  <a:schemeClr val="bg1"/>
                </a:solidFill>
                <a:effectLst>
                  <a:outerShdw blurRad="38100" dist="38100" dir="2700000" algn="tl">
                    <a:srgbClr val="000000">
                      <a:alpha val="43137"/>
                    </a:srgbClr>
                  </a:outerShdw>
                </a:effectLst>
              </a:rPr>
              <a:t>Audience Survey</a:t>
            </a:r>
            <a:endParaRPr lang="en-US" sz="5400" b="1" dirty="0">
              <a:solidFill>
                <a:schemeClr val="bg1"/>
              </a:solidFill>
              <a:effectLst>
                <a:outerShdw blurRad="38100" dist="38100" dir="2700000" algn="tl">
                  <a:srgbClr val="000000">
                    <a:alpha val="43137"/>
                  </a:srgbClr>
                </a:outerShdw>
              </a:effectLst>
            </a:endParaRPr>
          </a:p>
        </p:txBody>
      </p:sp>
      <p:pic>
        <p:nvPicPr>
          <p:cNvPr id="4" name="Picture 3" descr="Beeson Red Green.jpg"/>
          <p:cNvPicPr>
            <a:picLocks noChangeAspect="1"/>
          </p:cNvPicPr>
          <p:nvPr/>
        </p:nvPicPr>
        <p:blipFill>
          <a:blip r:embed="rId2"/>
          <a:stretch>
            <a:fillRect/>
          </a:stretch>
        </p:blipFill>
        <p:spPr>
          <a:xfrm>
            <a:off x="76200" y="92076"/>
            <a:ext cx="1371600" cy="1298733"/>
          </a:xfrm>
          <a:prstGeom prst="rect">
            <a:avLst/>
          </a:prstGeom>
        </p:spPr>
      </p:pic>
    </p:spTree>
    <p:extLst>
      <p:ext uri="{BB962C8B-B14F-4D97-AF65-F5344CB8AC3E}">
        <p14:creationId xmlns:p14="http://schemas.microsoft.com/office/powerpoint/2010/main" val="36397285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a:p>
          <a:p>
            <a:r>
              <a:rPr lang="en-US" dirty="0" smtClean="0"/>
              <a:t>Would </a:t>
            </a:r>
            <a:r>
              <a:rPr lang="en-US" dirty="0" smtClean="0"/>
              <a:t>you</a:t>
            </a:r>
            <a:r>
              <a:rPr lang="en-US" b="1" dirty="0" smtClean="0"/>
              <a:t> </a:t>
            </a:r>
            <a:r>
              <a:rPr lang="en-US" dirty="0" smtClean="0"/>
              <a:t>want to take a drug for AD that did not </a:t>
            </a:r>
            <a:r>
              <a:rPr lang="en-US" b="1" dirty="0" smtClean="0">
                <a:solidFill>
                  <a:srgbClr val="245A36"/>
                </a:solidFill>
                <a:effectLst>
                  <a:outerShdw blurRad="38100" dist="38100" dir="2700000" algn="tl">
                    <a:srgbClr val="000000">
                      <a:alpha val="43137"/>
                    </a:srgbClr>
                  </a:outerShdw>
                </a:effectLst>
              </a:rPr>
              <a:t>IMPROVE</a:t>
            </a:r>
            <a:r>
              <a:rPr lang="en-US" dirty="0" smtClean="0"/>
              <a:t> your memory?</a:t>
            </a:r>
          </a:p>
          <a:p>
            <a:endParaRPr lang="en-US" dirty="0" smtClean="0"/>
          </a:p>
          <a:p>
            <a:pPr>
              <a:buNone/>
            </a:pPr>
            <a:r>
              <a:rPr lang="en-US" dirty="0" smtClean="0">
                <a:solidFill>
                  <a:srgbClr val="00B050"/>
                </a:solidFill>
              </a:rPr>
              <a:t>Green Card </a:t>
            </a:r>
            <a:r>
              <a:rPr lang="en-US" sz="3200" b="1" dirty="0" smtClean="0">
                <a:solidFill>
                  <a:srgbClr val="00B050"/>
                </a:solidFill>
              </a:rPr>
              <a:t>YES</a:t>
            </a:r>
            <a:r>
              <a:rPr lang="en-US" dirty="0" smtClean="0">
                <a:solidFill>
                  <a:srgbClr val="00B050"/>
                </a:solidFill>
              </a:rPr>
              <a:t>                               </a:t>
            </a:r>
            <a:r>
              <a:rPr lang="en-US" dirty="0" smtClean="0">
                <a:solidFill>
                  <a:srgbClr val="FF0000"/>
                </a:solidFill>
              </a:rPr>
              <a:t>Red Card </a:t>
            </a:r>
            <a:r>
              <a:rPr lang="en-US" sz="3200" b="1" dirty="0" smtClean="0">
                <a:solidFill>
                  <a:srgbClr val="FF0000"/>
                </a:solidFill>
              </a:rPr>
              <a:t>NO</a:t>
            </a:r>
          </a:p>
          <a:p>
            <a:pPr>
              <a:buNone/>
            </a:pPr>
            <a:endParaRPr lang="en-US" sz="3200" b="1" dirty="0" smtClean="0"/>
          </a:p>
        </p:txBody>
      </p:sp>
      <p:sp>
        <p:nvSpPr>
          <p:cNvPr id="3" name="Title 2"/>
          <p:cNvSpPr>
            <a:spLocks noGrp="1"/>
          </p:cNvSpPr>
          <p:nvPr>
            <p:ph type="title"/>
          </p:nvPr>
        </p:nvSpPr>
        <p:spPr/>
        <p:txBody>
          <a:bodyPr/>
          <a:lstStyle/>
          <a:p>
            <a:r>
              <a:rPr lang="en-US" sz="3600" dirty="0" smtClean="0">
                <a:effectLst>
                  <a:outerShdw blurRad="38100" dist="38100" dir="2700000" algn="tl">
                    <a:srgbClr val="000000">
                      <a:alpha val="43137"/>
                    </a:srgbClr>
                  </a:outerShdw>
                </a:effectLst>
              </a:rPr>
              <a:t> </a:t>
            </a:r>
            <a:r>
              <a:rPr lang="en-US" sz="4800" b="1" i="1" dirty="0">
                <a:solidFill>
                  <a:schemeClr val="bg1"/>
                </a:solidFill>
                <a:effectLst>
                  <a:outerShdw blurRad="38100" dist="38100" dir="2700000" algn="tl">
                    <a:srgbClr val="000000">
                      <a:alpha val="43137"/>
                    </a:srgbClr>
                  </a:outerShdw>
                </a:effectLst>
              </a:rPr>
              <a:t>“and the survey says…” </a:t>
            </a:r>
            <a:endParaRPr lang="en-US" sz="4800" b="1" dirty="0">
              <a:solidFill>
                <a:schemeClr val="bg1"/>
              </a:solidFill>
              <a:effectLst>
                <a:outerShdw blurRad="38100" dist="38100" dir="2700000" algn="tl">
                  <a:srgbClr val="000000">
                    <a:alpha val="43137"/>
                  </a:srgbClr>
                </a:outerShdw>
              </a:effectLst>
            </a:endParaRPr>
          </a:p>
        </p:txBody>
      </p:sp>
      <p:pic>
        <p:nvPicPr>
          <p:cNvPr id="5" name="Picture 4" descr="Beeson Red Green.jpg"/>
          <p:cNvPicPr>
            <a:picLocks noChangeAspect="1"/>
          </p:cNvPicPr>
          <p:nvPr/>
        </p:nvPicPr>
        <p:blipFill>
          <a:blip r:embed="rId2"/>
          <a:stretch>
            <a:fillRect/>
          </a:stretch>
        </p:blipFill>
        <p:spPr>
          <a:xfrm>
            <a:off x="76200" y="92076"/>
            <a:ext cx="1371600" cy="1298733"/>
          </a:xfrm>
          <a:prstGeom prst="rect">
            <a:avLst/>
          </a:prstGeom>
        </p:spPr>
      </p:pic>
    </p:spTree>
    <p:extLst>
      <p:ext uri="{BB962C8B-B14F-4D97-AF65-F5344CB8AC3E}">
        <p14:creationId xmlns:p14="http://schemas.microsoft.com/office/powerpoint/2010/main" val="1918371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solidFill>
                  <a:srgbClr val="245A36"/>
                </a:solidFill>
                <a:effectLst>
                  <a:outerShdw blurRad="38100" dist="38100" dir="2700000" algn="tl">
                    <a:srgbClr val="000000">
                      <a:alpha val="43137"/>
                    </a:srgbClr>
                  </a:outerShdw>
                </a:effectLst>
              </a:rPr>
              <a:t>What are good treatment recommendations?</a:t>
            </a:r>
          </a:p>
          <a:p>
            <a:pPr lvl="1"/>
            <a:r>
              <a:rPr lang="en-US" dirty="0" smtClean="0"/>
              <a:t>Drugs</a:t>
            </a:r>
          </a:p>
          <a:p>
            <a:pPr lvl="1"/>
            <a:r>
              <a:rPr lang="en-US" dirty="0" smtClean="0"/>
              <a:t>Non-drug approaches</a:t>
            </a:r>
          </a:p>
          <a:p>
            <a:r>
              <a:rPr lang="en-US" b="1" dirty="0" smtClean="0">
                <a:solidFill>
                  <a:srgbClr val="245A36"/>
                </a:solidFill>
                <a:effectLst>
                  <a:outerShdw blurRad="38100" dist="38100" dir="2700000" algn="tl">
                    <a:srgbClr val="000000">
                      <a:alpha val="43137"/>
                    </a:srgbClr>
                  </a:outerShdw>
                </a:effectLst>
              </a:rPr>
              <a:t>What are suitable medication options?</a:t>
            </a:r>
          </a:p>
          <a:p>
            <a:pPr lvl="1"/>
            <a:r>
              <a:rPr lang="en-US" dirty="0" smtClean="0"/>
              <a:t>Weighing benefit and risk</a:t>
            </a:r>
          </a:p>
          <a:p>
            <a:pPr lvl="1"/>
            <a:r>
              <a:rPr lang="en-US" dirty="0" smtClean="0"/>
              <a:t>Consider cost and effectiveness</a:t>
            </a:r>
          </a:p>
          <a:p>
            <a:pPr lvl="1"/>
            <a:r>
              <a:rPr lang="en-US" dirty="0" smtClean="0"/>
              <a:t>Short term and long term successes</a:t>
            </a:r>
          </a:p>
          <a:p>
            <a:endParaRPr lang="en-US" dirty="0" smtClean="0"/>
          </a:p>
        </p:txBody>
      </p:sp>
      <p:sp>
        <p:nvSpPr>
          <p:cNvPr id="3" name="Title 2"/>
          <p:cNvSpPr>
            <a:spLocks noGrp="1"/>
          </p:cNvSpPr>
          <p:nvPr>
            <p:ph type="title"/>
          </p:nvPr>
        </p:nvSpPr>
        <p:spPr>
          <a:xfrm>
            <a:off x="304800" y="152400"/>
            <a:ext cx="8458200" cy="1003300"/>
          </a:xfrm>
        </p:spPr>
        <p:txBody>
          <a:bodyPr>
            <a:noAutofit/>
          </a:bodyPr>
          <a:lstStyle/>
          <a:p>
            <a:r>
              <a:rPr lang="en-US" b="1" dirty="0" smtClean="0">
                <a:solidFill>
                  <a:schemeClr val="bg1"/>
                </a:solidFill>
                <a:effectLst>
                  <a:outerShdw blurRad="38100" dist="38100" dir="2700000" algn="tl">
                    <a:srgbClr val="000000">
                      <a:alpha val="43137"/>
                    </a:srgbClr>
                  </a:outerShdw>
                </a:effectLst>
              </a:rPr>
              <a:t>Decisions the health care team must make: </a:t>
            </a:r>
            <a:endParaRPr lang="en-US" b="1" dirty="0">
              <a:solidFill>
                <a:schemeClr val="bg1"/>
              </a:solidFill>
            </a:endParaRPr>
          </a:p>
        </p:txBody>
      </p:sp>
      <p:pic>
        <p:nvPicPr>
          <p:cNvPr id="4" name="Picture 4" descr="MPj04025190000[1]"/>
          <p:cNvPicPr>
            <a:picLocks noChangeAspect="1" noChangeArrowheads="1"/>
          </p:cNvPicPr>
          <p:nvPr/>
        </p:nvPicPr>
        <p:blipFill>
          <a:blip r:embed="rId2" cstate="print"/>
          <a:srcRect/>
          <a:stretch>
            <a:fillRect/>
          </a:stretch>
        </p:blipFill>
        <p:spPr bwMode="auto">
          <a:xfrm>
            <a:off x="7467600" y="3429000"/>
            <a:ext cx="1437503" cy="1974540"/>
          </a:xfrm>
          <a:prstGeom prst="rect">
            <a:avLst/>
          </a:prstGeom>
          <a:noFill/>
        </p:spPr>
      </p:pic>
    </p:spTree>
    <p:extLst>
      <p:ext uri="{BB962C8B-B14F-4D97-AF65-F5344CB8AC3E}">
        <p14:creationId xmlns:p14="http://schemas.microsoft.com/office/powerpoint/2010/main" val="37596160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178" y="76200"/>
            <a:ext cx="9137822" cy="1143000"/>
          </a:xfrm>
        </p:spPr>
        <p:txBody>
          <a:bodyPr>
            <a:noAutofit/>
          </a:bodyPr>
          <a:lstStyle/>
          <a:p>
            <a:r>
              <a:rPr lang="en-US" sz="4000" b="1" dirty="0" smtClean="0">
                <a:solidFill>
                  <a:schemeClr val="bg1"/>
                </a:solidFill>
                <a:effectLst>
                  <a:outerShdw blurRad="38100" dist="38100" dir="2700000" algn="tl">
                    <a:srgbClr val="000000">
                      <a:alpha val="43137"/>
                    </a:srgbClr>
                  </a:outerShdw>
                </a:effectLst>
                <a:latin typeface="Calibri" pitchFamily="34" charset="0"/>
              </a:rPr>
              <a:t>Approved Anti-Dementia Agents:</a:t>
            </a:r>
            <a:br>
              <a:rPr lang="en-US" sz="4000" b="1" dirty="0" smtClean="0">
                <a:solidFill>
                  <a:schemeClr val="bg1"/>
                </a:solidFill>
                <a:effectLst>
                  <a:outerShdw blurRad="38100" dist="38100" dir="2700000" algn="tl">
                    <a:srgbClr val="000000">
                      <a:alpha val="43137"/>
                    </a:srgbClr>
                  </a:outerShdw>
                </a:effectLst>
                <a:latin typeface="Calibri" pitchFamily="34" charset="0"/>
              </a:rPr>
            </a:br>
            <a:r>
              <a:rPr lang="en-US" sz="4000" b="1" dirty="0" smtClean="0">
                <a:solidFill>
                  <a:schemeClr val="bg1"/>
                </a:solidFill>
                <a:effectLst>
                  <a:outerShdw blurRad="38100" dist="38100" dir="2700000" algn="tl">
                    <a:srgbClr val="000000">
                      <a:alpha val="43137"/>
                    </a:srgbClr>
                  </a:outerShdw>
                </a:effectLst>
                <a:latin typeface="Calibri" pitchFamily="34" charset="0"/>
              </a:rPr>
              <a:t>Dosing and Costs</a:t>
            </a:r>
            <a:endParaRPr lang="en-US" sz="4000" b="1" dirty="0">
              <a:solidFill>
                <a:schemeClr val="bg1"/>
              </a:solidFill>
              <a:effectLst>
                <a:outerShdw blurRad="38100" dist="38100" dir="2700000" algn="tl">
                  <a:srgbClr val="000000">
                    <a:alpha val="43137"/>
                  </a:srgbClr>
                </a:outerShdw>
              </a:effectLst>
              <a:latin typeface="Calibri" pitchFamily="34" charset="0"/>
            </a:endParaRPr>
          </a:p>
        </p:txBody>
      </p:sp>
      <p:sp>
        <p:nvSpPr>
          <p:cNvPr id="47107" name="Rectangle 3"/>
          <p:cNvSpPr>
            <a:spLocks noGrp="1" noChangeArrowheads="1"/>
          </p:cNvSpPr>
          <p:nvPr>
            <p:ph type="body" idx="1"/>
          </p:nvPr>
        </p:nvSpPr>
        <p:spPr>
          <a:xfrm>
            <a:off x="304800" y="1609124"/>
            <a:ext cx="8229600" cy="4525963"/>
          </a:xfrm>
        </p:spPr>
        <p:txBody>
          <a:bodyPr>
            <a:normAutofit lnSpcReduction="10000"/>
          </a:bodyPr>
          <a:lstStyle/>
          <a:p>
            <a:r>
              <a:rPr lang="en-US" b="1" dirty="0" err="1" smtClean="0">
                <a:solidFill>
                  <a:srgbClr val="245A36"/>
                </a:solidFill>
                <a:effectLst>
                  <a:outerShdw blurRad="38100" dist="38100" dir="2700000" algn="tl">
                    <a:srgbClr val="000000">
                      <a:alpha val="43137"/>
                    </a:srgbClr>
                  </a:outerShdw>
                </a:effectLst>
                <a:latin typeface="Calibri" pitchFamily="34" charset="0"/>
              </a:rPr>
              <a:t>Donepezil</a:t>
            </a:r>
            <a:r>
              <a:rPr lang="en-US" dirty="0" smtClean="0">
                <a:latin typeface="Calibri" pitchFamily="34" charset="0"/>
              </a:rPr>
              <a:t> (</a:t>
            </a:r>
            <a:r>
              <a:rPr lang="en-US" i="1" dirty="0" smtClean="0">
                <a:latin typeface="Calibri" pitchFamily="34" charset="0"/>
              </a:rPr>
              <a:t>Aricept</a:t>
            </a:r>
            <a:r>
              <a:rPr lang="en-US" dirty="0" smtClean="0">
                <a:latin typeface="Calibri" pitchFamily="34" charset="0"/>
              </a:rPr>
              <a:t>)</a:t>
            </a:r>
          </a:p>
          <a:p>
            <a:pPr lvl="1"/>
            <a:r>
              <a:rPr lang="en-US" dirty="0" smtClean="0">
                <a:latin typeface="Calibri" pitchFamily="34" charset="0"/>
              </a:rPr>
              <a:t>Tablets (5mg, 10mg) -  $180/ month generic </a:t>
            </a:r>
          </a:p>
          <a:p>
            <a:pPr lvl="1"/>
            <a:r>
              <a:rPr lang="en-US" dirty="0" smtClean="0">
                <a:latin typeface="Calibri" pitchFamily="34" charset="0"/>
              </a:rPr>
              <a:t>Matrix tablet (23mg) - $280/month</a:t>
            </a:r>
            <a:endParaRPr lang="en-US" dirty="0">
              <a:latin typeface="Calibri" pitchFamily="34" charset="0"/>
            </a:endParaRPr>
          </a:p>
          <a:p>
            <a:r>
              <a:rPr lang="en-US" b="1" dirty="0" err="1" smtClean="0">
                <a:solidFill>
                  <a:srgbClr val="245A36"/>
                </a:solidFill>
                <a:effectLst>
                  <a:outerShdw blurRad="38100" dist="38100" dir="2700000" algn="tl">
                    <a:srgbClr val="000000">
                      <a:alpha val="43137"/>
                    </a:srgbClr>
                  </a:outerShdw>
                </a:effectLst>
                <a:latin typeface="Calibri" pitchFamily="34" charset="0"/>
              </a:rPr>
              <a:t>Galantamine</a:t>
            </a:r>
            <a:r>
              <a:rPr lang="en-US" dirty="0" smtClean="0">
                <a:latin typeface="Calibri" pitchFamily="34" charset="0"/>
              </a:rPr>
              <a:t> </a:t>
            </a:r>
            <a:r>
              <a:rPr lang="en-US" i="1" dirty="0" smtClean="0">
                <a:latin typeface="Calibri" pitchFamily="34" charset="0"/>
              </a:rPr>
              <a:t>(</a:t>
            </a:r>
            <a:r>
              <a:rPr lang="en-US" i="1" dirty="0" err="1" smtClean="0">
                <a:latin typeface="Calibri" pitchFamily="34" charset="0"/>
              </a:rPr>
              <a:t>Razadyne</a:t>
            </a:r>
            <a:r>
              <a:rPr lang="en-US" i="1" dirty="0" smtClean="0">
                <a:latin typeface="Calibri" pitchFamily="34" charset="0"/>
              </a:rPr>
              <a:t>)</a:t>
            </a:r>
            <a:endParaRPr lang="en-US" dirty="0" smtClean="0">
              <a:latin typeface="Calibri" pitchFamily="34" charset="0"/>
            </a:endParaRPr>
          </a:p>
          <a:p>
            <a:pPr lvl="1"/>
            <a:r>
              <a:rPr lang="en-US" dirty="0" smtClean="0">
                <a:latin typeface="Calibri" pitchFamily="34" charset="0"/>
              </a:rPr>
              <a:t>ER tablets 8, 16, 24mg - $120/month generic</a:t>
            </a:r>
            <a:endParaRPr lang="en-US" dirty="0">
              <a:latin typeface="Calibri" pitchFamily="34" charset="0"/>
            </a:endParaRPr>
          </a:p>
          <a:p>
            <a:r>
              <a:rPr lang="en-US" b="1" dirty="0" err="1" smtClean="0">
                <a:solidFill>
                  <a:srgbClr val="245A36"/>
                </a:solidFill>
                <a:effectLst>
                  <a:outerShdw blurRad="38100" dist="38100" dir="2700000" algn="tl">
                    <a:srgbClr val="000000">
                      <a:alpha val="43137"/>
                    </a:srgbClr>
                  </a:outerShdw>
                </a:effectLst>
                <a:latin typeface="Calibri" pitchFamily="34" charset="0"/>
              </a:rPr>
              <a:t>Rivastigmine</a:t>
            </a:r>
            <a:r>
              <a:rPr lang="en-US" dirty="0" smtClean="0">
                <a:latin typeface="Calibri" pitchFamily="34" charset="0"/>
              </a:rPr>
              <a:t> (</a:t>
            </a:r>
            <a:r>
              <a:rPr lang="en-US" i="1" dirty="0" smtClean="0">
                <a:latin typeface="Calibri" pitchFamily="34" charset="0"/>
              </a:rPr>
              <a:t>Exelon</a:t>
            </a:r>
            <a:r>
              <a:rPr lang="en-US" dirty="0" smtClean="0">
                <a:latin typeface="Calibri" pitchFamily="34" charset="0"/>
              </a:rPr>
              <a:t>)</a:t>
            </a:r>
          </a:p>
          <a:p>
            <a:pPr lvl="1"/>
            <a:r>
              <a:rPr lang="en-US" dirty="0" smtClean="0">
                <a:latin typeface="Calibri" pitchFamily="34" charset="0"/>
              </a:rPr>
              <a:t>Patch 4.6, 9.4, 13.3 mg/24°- $280/month</a:t>
            </a:r>
          </a:p>
          <a:p>
            <a:r>
              <a:rPr lang="en-US" b="1" dirty="0" err="1" smtClean="0">
                <a:solidFill>
                  <a:srgbClr val="245A36"/>
                </a:solidFill>
                <a:effectLst>
                  <a:outerShdw blurRad="38100" dist="38100" dir="2700000" algn="tl">
                    <a:srgbClr val="000000">
                      <a:alpha val="43137"/>
                    </a:srgbClr>
                  </a:outerShdw>
                </a:effectLst>
                <a:latin typeface="Calibri" pitchFamily="34" charset="0"/>
              </a:rPr>
              <a:t>Memantine</a:t>
            </a:r>
            <a:r>
              <a:rPr lang="en-US" dirty="0" smtClean="0">
                <a:latin typeface="Calibri" pitchFamily="34" charset="0"/>
              </a:rPr>
              <a:t> </a:t>
            </a:r>
            <a:r>
              <a:rPr lang="en-US" i="1" dirty="0" smtClean="0">
                <a:latin typeface="Calibri" pitchFamily="34" charset="0"/>
              </a:rPr>
              <a:t>(</a:t>
            </a:r>
            <a:r>
              <a:rPr lang="en-US" i="1" dirty="0" err="1" smtClean="0">
                <a:latin typeface="Calibri" pitchFamily="34" charset="0"/>
              </a:rPr>
              <a:t>Namenda</a:t>
            </a:r>
            <a:r>
              <a:rPr lang="en-US" i="1" dirty="0" smtClean="0">
                <a:latin typeface="Calibri" pitchFamily="34" charset="0"/>
              </a:rPr>
              <a:t>)</a:t>
            </a:r>
          </a:p>
          <a:p>
            <a:pPr lvl="1"/>
            <a:r>
              <a:rPr lang="en-US" dirty="0" smtClean="0">
                <a:latin typeface="Calibri" pitchFamily="34" charset="0"/>
              </a:rPr>
              <a:t>Tablets 5, 10 mg  $240/month</a:t>
            </a:r>
            <a:endParaRPr lang="en-US" dirty="0">
              <a:latin typeface="Calibri" pitchFamily="34" charset="0"/>
            </a:endParaRPr>
          </a:p>
        </p:txBody>
      </p:sp>
    </p:spTree>
    <p:extLst>
      <p:ext uri="{BB962C8B-B14F-4D97-AF65-F5344CB8AC3E}">
        <p14:creationId xmlns:p14="http://schemas.microsoft.com/office/powerpoint/2010/main" val="39825526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458200" cy="4267200"/>
          </a:xfrm>
        </p:spPr>
        <p:txBody>
          <a:bodyPr>
            <a:normAutofit fontScale="92500" lnSpcReduction="20000"/>
          </a:bodyPr>
          <a:lstStyle/>
          <a:p>
            <a:r>
              <a:rPr lang="en-US" b="1" dirty="0" smtClean="0">
                <a:solidFill>
                  <a:srgbClr val="245A36"/>
                </a:solidFill>
                <a:effectLst>
                  <a:outerShdw blurRad="38100" dist="38100" dir="2700000" algn="tl">
                    <a:srgbClr val="000000">
                      <a:alpha val="43137"/>
                    </a:srgbClr>
                  </a:outerShdw>
                </a:effectLst>
                <a:latin typeface="+mn-lt"/>
              </a:rPr>
              <a:t>They help brain cells work better</a:t>
            </a:r>
          </a:p>
          <a:p>
            <a:pPr lvl="1"/>
            <a:r>
              <a:rPr lang="en-US" dirty="0" smtClean="0">
                <a:latin typeface="+mn-lt"/>
              </a:rPr>
              <a:t>They </a:t>
            </a:r>
            <a:r>
              <a:rPr lang="en-US" b="1" dirty="0" smtClean="0">
                <a:solidFill>
                  <a:srgbClr val="C00000"/>
                </a:solidFill>
                <a:effectLst>
                  <a:outerShdw blurRad="38100" dist="38100" dir="2700000" algn="tl">
                    <a:srgbClr val="000000">
                      <a:alpha val="43137"/>
                    </a:srgbClr>
                  </a:outerShdw>
                </a:effectLst>
                <a:latin typeface="+mn-lt"/>
              </a:rPr>
              <a:t>do not </a:t>
            </a:r>
            <a:r>
              <a:rPr lang="en-US" dirty="0" smtClean="0">
                <a:latin typeface="+mn-lt"/>
              </a:rPr>
              <a:t>improve memory in most people</a:t>
            </a:r>
          </a:p>
          <a:p>
            <a:pPr lvl="1"/>
            <a:r>
              <a:rPr lang="en-US" dirty="0" smtClean="0">
                <a:latin typeface="+mn-lt"/>
              </a:rPr>
              <a:t>They </a:t>
            </a:r>
            <a:r>
              <a:rPr lang="en-US" b="1" dirty="0" smtClean="0">
                <a:solidFill>
                  <a:srgbClr val="245A36"/>
                </a:solidFill>
                <a:effectLst>
                  <a:outerShdw blurRad="38100" dist="38100" dir="2700000" algn="tl">
                    <a:srgbClr val="000000">
                      <a:alpha val="43137"/>
                    </a:srgbClr>
                  </a:outerShdw>
                </a:effectLst>
                <a:latin typeface="+mn-lt"/>
              </a:rPr>
              <a:t>do</a:t>
            </a:r>
            <a:r>
              <a:rPr lang="en-US" dirty="0" smtClean="0">
                <a:solidFill>
                  <a:srgbClr val="00B050"/>
                </a:solidFill>
                <a:latin typeface="+mn-lt"/>
              </a:rPr>
              <a:t> </a:t>
            </a:r>
            <a:r>
              <a:rPr lang="en-US" dirty="0" smtClean="0">
                <a:latin typeface="+mn-lt"/>
              </a:rPr>
              <a:t>delay worsening of memory</a:t>
            </a:r>
          </a:p>
          <a:p>
            <a:pPr lvl="1"/>
            <a:r>
              <a:rPr lang="en-US" dirty="0" smtClean="0">
                <a:latin typeface="+mn-lt"/>
              </a:rPr>
              <a:t>They </a:t>
            </a:r>
            <a:r>
              <a:rPr lang="en-US" b="1" dirty="0" smtClean="0">
                <a:solidFill>
                  <a:srgbClr val="245A36"/>
                </a:solidFill>
                <a:effectLst>
                  <a:outerShdw blurRad="38100" dist="38100" dir="2700000" algn="tl">
                    <a:srgbClr val="000000">
                      <a:alpha val="43137"/>
                    </a:srgbClr>
                  </a:outerShdw>
                </a:effectLst>
                <a:latin typeface="+mn-lt"/>
              </a:rPr>
              <a:t>do</a:t>
            </a:r>
            <a:r>
              <a:rPr lang="en-US" dirty="0" smtClean="0">
                <a:solidFill>
                  <a:srgbClr val="00B050"/>
                </a:solidFill>
                <a:latin typeface="+mn-lt"/>
              </a:rPr>
              <a:t> </a:t>
            </a:r>
            <a:r>
              <a:rPr lang="en-US" dirty="0" smtClean="0">
                <a:latin typeface="+mn-lt"/>
              </a:rPr>
              <a:t>help maintain independence</a:t>
            </a:r>
          </a:p>
          <a:p>
            <a:pPr lvl="1"/>
            <a:r>
              <a:rPr lang="en-US" dirty="0" smtClean="0">
                <a:latin typeface="+mn-lt"/>
              </a:rPr>
              <a:t>They </a:t>
            </a:r>
            <a:r>
              <a:rPr lang="en-US" b="1" dirty="0" smtClean="0">
                <a:solidFill>
                  <a:srgbClr val="245A36"/>
                </a:solidFill>
                <a:effectLst>
                  <a:outerShdw blurRad="38100" dist="38100" dir="2700000" algn="tl">
                    <a:srgbClr val="000000">
                      <a:alpha val="43137"/>
                    </a:srgbClr>
                  </a:outerShdw>
                </a:effectLst>
                <a:latin typeface="+mn-lt"/>
              </a:rPr>
              <a:t>do</a:t>
            </a:r>
            <a:r>
              <a:rPr lang="en-US" dirty="0" smtClean="0">
                <a:solidFill>
                  <a:srgbClr val="00B050"/>
                </a:solidFill>
                <a:latin typeface="+mn-lt"/>
              </a:rPr>
              <a:t> </a:t>
            </a:r>
            <a:r>
              <a:rPr lang="en-US" dirty="0" smtClean="0">
                <a:latin typeface="+mn-lt"/>
              </a:rPr>
              <a:t>reduce caregiver burden</a:t>
            </a:r>
          </a:p>
          <a:p>
            <a:pPr lvl="1"/>
            <a:endParaRPr lang="en-US" dirty="0" smtClean="0">
              <a:latin typeface="+mn-lt"/>
            </a:endParaRPr>
          </a:p>
          <a:p>
            <a:r>
              <a:rPr lang="en-US" b="1" dirty="0" smtClean="0">
                <a:solidFill>
                  <a:srgbClr val="245A36"/>
                </a:solidFill>
                <a:effectLst>
                  <a:outerShdw blurRad="38100" dist="38100" dir="2700000" algn="tl">
                    <a:srgbClr val="000000">
                      <a:alpha val="43137"/>
                    </a:srgbClr>
                  </a:outerShdw>
                </a:effectLst>
                <a:latin typeface="+mn-lt"/>
              </a:rPr>
              <a:t>They </a:t>
            </a:r>
            <a:r>
              <a:rPr lang="en-US" b="1" dirty="0" smtClean="0">
                <a:solidFill>
                  <a:srgbClr val="C00000"/>
                </a:solidFill>
                <a:effectLst>
                  <a:outerShdw blurRad="38100" dist="38100" dir="2700000" algn="tl">
                    <a:srgbClr val="000000">
                      <a:alpha val="43137"/>
                    </a:srgbClr>
                  </a:outerShdw>
                </a:effectLst>
                <a:latin typeface="+mn-lt"/>
              </a:rPr>
              <a:t>do not </a:t>
            </a:r>
            <a:r>
              <a:rPr lang="en-US" b="1" dirty="0" smtClean="0">
                <a:solidFill>
                  <a:srgbClr val="245A36"/>
                </a:solidFill>
                <a:effectLst>
                  <a:outerShdw blurRad="38100" dist="38100" dir="2700000" algn="tl">
                    <a:srgbClr val="000000">
                      <a:alpha val="43137"/>
                    </a:srgbClr>
                  </a:outerShdw>
                </a:effectLst>
                <a:latin typeface="+mn-lt"/>
              </a:rPr>
              <a:t>restore brain cells or help them live longer</a:t>
            </a:r>
          </a:p>
          <a:p>
            <a:pPr lvl="1"/>
            <a:r>
              <a:rPr lang="en-US" dirty="0" smtClean="0">
                <a:latin typeface="+mn-lt"/>
              </a:rPr>
              <a:t>They </a:t>
            </a:r>
            <a:r>
              <a:rPr lang="en-US" b="1" dirty="0" smtClean="0">
                <a:solidFill>
                  <a:srgbClr val="C00000"/>
                </a:solidFill>
                <a:effectLst>
                  <a:outerShdw blurRad="38100" dist="38100" dir="2700000" algn="tl">
                    <a:srgbClr val="000000">
                      <a:alpha val="43137"/>
                    </a:srgbClr>
                  </a:outerShdw>
                </a:effectLst>
                <a:latin typeface="+mn-lt"/>
              </a:rPr>
              <a:t>do not </a:t>
            </a:r>
            <a:r>
              <a:rPr lang="en-US" dirty="0" smtClean="0">
                <a:latin typeface="+mn-lt"/>
              </a:rPr>
              <a:t>prevent brain cell death</a:t>
            </a:r>
          </a:p>
          <a:p>
            <a:pPr lvl="1"/>
            <a:r>
              <a:rPr lang="en-US" dirty="0" smtClean="0">
                <a:latin typeface="+mn-lt"/>
              </a:rPr>
              <a:t>They </a:t>
            </a:r>
            <a:r>
              <a:rPr lang="en-US" b="1" dirty="0" smtClean="0">
                <a:solidFill>
                  <a:srgbClr val="C00000"/>
                </a:solidFill>
                <a:effectLst>
                  <a:outerShdw blurRad="38100" dist="38100" dir="2700000" algn="tl">
                    <a:srgbClr val="000000">
                      <a:alpha val="43137"/>
                    </a:srgbClr>
                  </a:outerShdw>
                </a:effectLst>
                <a:latin typeface="+mn-lt"/>
              </a:rPr>
              <a:t>do not </a:t>
            </a:r>
            <a:r>
              <a:rPr lang="en-US" dirty="0" smtClean="0">
                <a:latin typeface="+mn-lt"/>
              </a:rPr>
              <a:t>reverse </a:t>
            </a:r>
            <a:r>
              <a:rPr lang="en-US" dirty="0" smtClean="0">
                <a:latin typeface="+mn-lt"/>
              </a:rPr>
              <a:t>the </a:t>
            </a:r>
            <a:r>
              <a:rPr lang="en-US" dirty="0" smtClean="0">
                <a:latin typeface="+mn-lt"/>
              </a:rPr>
              <a:t>Alzheimer plaques</a:t>
            </a:r>
          </a:p>
          <a:p>
            <a:pPr marL="457200" lvl="1" indent="0">
              <a:buNone/>
            </a:pPr>
            <a:endParaRPr lang="en-US" dirty="0"/>
          </a:p>
        </p:txBody>
      </p:sp>
      <p:sp>
        <p:nvSpPr>
          <p:cNvPr id="5" name="Title 2"/>
          <p:cNvSpPr>
            <a:spLocks noGrp="1"/>
          </p:cNvSpPr>
          <p:nvPr>
            <p:ph type="title"/>
          </p:nvPr>
        </p:nvSpPr>
        <p:spPr>
          <a:xfrm>
            <a:off x="152400" y="228600"/>
            <a:ext cx="8763000" cy="914400"/>
          </a:xfrm>
        </p:spPr>
        <p:txBody>
          <a:bodyPr>
            <a:noAutofit/>
          </a:bodyPr>
          <a:lstStyle/>
          <a:p>
            <a:r>
              <a:rPr lang="en-US" sz="4000" b="1" dirty="0" smtClean="0">
                <a:solidFill>
                  <a:schemeClr val="bg1"/>
                </a:solidFill>
              </a:rPr>
              <a:t>What do our current medicines do? </a:t>
            </a:r>
            <a:endParaRPr lang="en-US" sz="4000" b="1" dirty="0">
              <a:solidFill>
                <a:schemeClr val="bg1"/>
              </a:solidFill>
            </a:endParaRPr>
          </a:p>
        </p:txBody>
      </p:sp>
      <p:pic>
        <p:nvPicPr>
          <p:cNvPr id="117761" name="Picture 1" descr="C:\Documents and Settings\Administrator\Local Settings\Temporary Internet Files\Content.IE5\6Y8FYGM7\MP900390523[1].jpg"/>
          <p:cNvPicPr>
            <a:picLocks noChangeAspect="1" noChangeArrowheads="1"/>
          </p:cNvPicPr>
          <p:nvPr/>
        </p:nvPicPr>
        <p:blipFill>
          <a:blip r:embed="rId2"/>
          <a:srcRect/>
          <a:stretch>
            <a:fillRect/>
          </a:stretch>
        </p:blipFill>
        <p:spPr bwMode="auto">
          <a:xfrm>
            <a:off x="7467600" y="1639330"/>
            <a:ext cx="1447800" cy="1447800"/>
          </a:xfrm>
          <a:prstGeom prst="rect">
            <a:avLst/>
          </a:prstGeom>
          <a:noFill/>
        </p:spPr>
      </p:pic>
    </p:spTree>
    <p:extLst>
      <p:ext uri="{BB962C8B-B14F-4D97-AF65-F5344CB8AC3E}">
        <p14:creationId xmlns:p14="http://schemas.microsoft.com/office/powerpoint/2010/main" val="36478871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600" y="1600200"/>
            <a:ext cx="7315200" cy="4648199"/>
          </a:xfrm>
        </p:spPr>
        <p:txBody>
          <a:bodyPr>
            <a:normAutofit fontScale="92500"/>
          </a:bodyPr>
          <a:lstStyle/>
          <a:p>
            <a:r>
              <a:rPr lang="en-US" sz="3200" b="1" dirty="0" smtClean="0">
                <a:solidFill>
                  <a:srgbClr val="245A36"/>
                </a:solidFill>
                <a:effectLst>
                  <a:outerShdw blurRad="38100" dist="38100" dir="2700000" algn="tl">
                    <a:srgbClr val="000000">
                      <a:alpha val="43137"/>
                    </a:srgbClr>
                  </a:outerShdw>
                </a:effectLst>
              </a:rPr>
              <a:t>Do I take the medicines?</a:t>
            </a:r>
          </a:p>
          <a:p>
            <a:pPr lvl="1"/>
            <a:r>
              <a:rPr lang="en-US" sz="2800" dirty="0" smtClean="0"/>
              <a:t>Is the benefit to </a:t>
            </a:r>
            <a:r>
              <a:rPr lang="en-US" sz="2800" b="1" dirty="0" smtClean="0"/>
              <a:t>ME</a:t>
            </a:r>
            <a:r>
              <a:rPr lang="en-US" sz="2800" dirty="0" smtClean="0"/>
              <a:t> worth the risk and cost?</a:t>
            </a:r>
          </a:p>
          <a:p>
            <a:pPr lvl="1"/>
            <a:r>
              <a:rPr lang="en-US" sz="2800" dirty="0" smtClean="0"/>
              <a:t>Are the benefits important enough to my family for </a:t>
            </a:r>
            <a:r>
              <a:rPr lang="en-US" sz="2800" b="1" dirty="0" smtClean="0"/>
              <a:t>US</a:t>
            </a:r>
            <a:r>
              <a:rPr lang="en-US" sz="2800" dirty="0" smtClean="0"/>
              <a:t> to accept the costs and risk?</a:t>
            </a:r>
          </a:p>
          <a:p>
            <a:pPr lvl="1"/>
            <a:endParaRPr lang="en-US" sz="2800" dirty="0" smtClean="0"/>
          </a:p>
          <a:p>
            <a:r>
              <a:rPr lang="en-US" sz="3200" b="1" dirty="0" smtClean="0">
                <a:solidFill>
                  <a:srgbClr val="245A36"/>
                </a:solidFill>
                <a:effectLst>
                  <a:outerShdw blurRad="38100" dist="38100" dir="2700000" algn="tl">
                    <a:srgbClr val="000000">
                      <a:alpha val="43137"/>
                    </a:srgbClr>
                  </a:outerShdw>
                </a:effectLst>
              </a:rPr>
              <a:t>Do I seek alternatives?</a:t>
            </a:r>
          </a:p>
          <a:p>
            <a:pPr lvl="1"/>
            <a:r>
              <a:rPr lang="en-US" sz="2800" dirty="0" smtClean="0"/>
              <a:t>Weak scientific evidence for efficacy</a:t>
            </a:r>
          </a:p>
          <a:p>
            <a:pPr lvl="1"/>
            <a:r>
              <a:rPr lang="en-US" sz="2800" dirty="0" smtClean="0"/>
              <a:t>Many proprietary companies </a:t>
            </a:r>
          </a:p>
          <a:p>
            <a:pPr lvl="1"/>
            <a:r>
              <a:rPr lang="en-US" sz="2800" dirty="0" smtClean="0"/>
              <a:t>Patients and families claim to benefit</a:t>
            </a:r>
          </a:p>
          <a:p>
            <a:pPr lvl="1"/>
            <a:endParaRPr lang="en-US" dirty="0"/>
          </a:p>
          <a:p>
            <a:pPr marL="0" indent="0">
              <a:buNone/>
            </a:pPr>
            <a:endParaRPr lang="en-US" sz="3200" dirty="0" smtClean="0"/>
          </a:p>
          <a:p>
            <a:pPr lvl="1"/>
            <a:endParaRPr lang="en-US" dirty="0" smtClean="0"/>
          </a:p>
          <a:p>
            <a:endParaRPr lang="en-US" dirty="0"/>
          </a:p>
        </p:txBody>
      </p:sp>
      <p:sp>
        <p:nvSpPr>
          <p:cNvPr id="3" name="Title 2"/>
          <p:cNvSpPr>
            <a:spLocks noGrp="1"/>
          </p:cNvSpPr>
          <p:nvPr>
            <p:ph type="title"/>
          </p:nvPr>
        </p:nvSpPr>
        <p:spPr>
          <a:xfrm>
            <a:off x="533400" y="139700"/>
            <a:ext cx="8229600" cy="1003300"/>
          </a:xfrm>
        </p:spPr>
        <p:txBody>
          <a:bodyPr>
            <a:noAutofit/>
          </a:bodyPr>
          <a:lstStyle/>
          <a:p>
            <a:r>
              <a:rPr lang="en-US" sz="4000" b="1" dirty="0" smtClean="0">
                <a:solidFill>
                  <a:schemeClr val="bg1"/>
                </a:solidFill>
                <a:effectLst>
                  <a:outerShdw blurRad="38100" dist="38100" dir="2700000" algn="tl">
                    <a:srgbClr val="000000">
                      <a:alpha val="43137"/>
                    </a:srgbClr>
                  </a:outerShdw>
                </a:effectLst>
              </a:rPr>
              <a:t>Decisions the affected person </a:t>
            </a:r>
            <a:br>
              <a:rPr lang="en-US" sz="4000" b="1" dirty="0" smtClean="0">
                <a:solidFill>
                  <a:schemeClr val="bg1"/>
                </a:solidFill>
                <a:effectLst>
                  <a:outerShdw blurRad="38100" dist="38100" dir="2700000" algn="tl">
                    <a:srgbClr val="000000">
                      <a:alpha val="43137"/>
                    </a:srgbClr>
                  </a:outerShdw>
                </a:effectLst>
              </a:rPr>
            </a:br>
            <a:r>
              <a:rPr lang="en-US" sz="4000" b="1" dirty="0" smtClean="0">
                <a:solidFill>
                  <a:schemeClr val="bg1"/>
                </a:solidFill>
                <a:effectLst>
                  <a:outerShdw blurRad="38100" dist="38100" dir="2700000" algn="tl">
                    <a:srgbClr val="000000">
                      <a:alpha val="43137"/>
                    </a:srgbClr>
                  </a:outerShdw>
                </a:effectLst>
              </a:rPr>
              <a:t>must make:</a:t>
            </a:r>
            <a:endParaRPr lang="en-US" sz="4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468290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219199" y="236220"/>
            <a:ext cx="6683829" cy="1143000"/>
          </a:xfrm>
        </p:spPr>
        <p:txBody>
          <a:bodyPr/>
          <a:lstStyle/>
          <a:p>
            <a:pPr algn="l" eaLnBrk="1" hangingPunct="1"/>
            <a:r>
              <a:rPr lang="en-US" sz="4000" b="1" dirty="0" smtClean="0">
                <a:solidFill>
                  <a:schemeClr val="bg1"/>
                </a:solidFill>
                <a:effectLst>
                  <a:outerShdw blurRad="38100" dist="38100" dir="2700000" algn="tl">
                    <a:srgbClr val="000000">
                      <a:alpha val="43137"/>
                    </a:srgbClr>
                  </a:outerShdw>
                </a:effectLst>
                <a:latin typeface="Calibri" pitchFamily="34" charset="0"/>
              </a:rPr>
              <a:t>What did Mrs. P do?</a:t>
            </a:r>
            <a:endParaRPr lang="en-US" sz="4000" b="1" i="1" dirty="0" smtClean="0">
              <a:solidFill>
                <a:schemeClr val="bg1"/>
              </a:solidFill>
              <a:effectLst>
                <a:outerShdw blurRad="38100" dist="38100" dir="2700000" algn="tl">
                  <a:srgbClr val="000000">
                    <a:alpha val="43137"/>
                  </a:srgbClr>
                </a:outerShdw>
              </a:effectLst>
              <a:latin typeface="Calibri" pitchFamily="34" charset="0"/>
            </a:endParaRPr>
          </a:p>
        </p:txBody>
      </p:sp>
      <p:sp>
        <p:nvSpPr>
          <p:cNvPr id="54275" name="Rectangle 3"/>
          <p:cNvSpPr>
            <a:spLocks noGrp="1" noChangeArrowheads="1"/>
          </p:cNvSpPr>
          <p:nvPr>
            <p:ph type="body" idx="1"/>
          </p:nvPr>
        </p:nvSpPr>
        <p:spPr>
          <a:xfrm>
            <a:off x="373222" y="1297206"/>
            <a:ext cx="8313578" cy="4114800"/>
          </a:xfrm>
        </p:spPr>
        <p:txBody>
          <a:bodyPr>
            <a:normAutofit fontScale="85000" lnSpcReduction="10000"/>
          </a:bodyPr>
          <a:lstStyle/>
          <a:p>
            <a:pPr eaLnBrk="1" hangingPunct="1">
              <a:lnSpc>
                <a:spcPct val="80000"/>
              </a:lnSpc>
              <a:spcBef>
                <a:spcPct val="30000"/>
              </a:spcBef>
            </a:pPr>
            <a:endParaRPr lang="en-US" sz="2000" dirty="0" smtClean="0">
              <a:latin typeface="Calibri" pitchFamily="34" charset="0"/>
            </a:endParaRPr>
          </a:p>
          <a:p>
            <a:pPr marL="0" indent="0">
              <a:spcBef>
                <a:spcPct val="30000"/>
              </a:spcBef>
              <a:buNone/>
            </a:pPr>
            <a:r>
              <a:rPr lang="en-US" sz="3200" b="1" dirty="0" smtClean="0">
                <a:solidFill>
                  <a:srgbClr val="245A36"/>
                </a:solidFill>
                <a:effectLst>
                  <a:outerShdw blurRad="38100" dist="38100" dir="2700000" algn="tl">
                    <a:srgbClr val="000000">
                      <a:alpha val="43137"/>
                    </a:srgbClr>
                  </a:outerShdw>
                </a:effectLst>
                <a:latin typeface="Calibri" pitchFamily="34" charset="0"/>
              </a:rPr>
              <a:t>Hospital physician recommended use of </a:t>
            </a:r>
            <a:r>
              <a:rPr lang="en-US" sz="3200" b="1" dirty="0" err="1" smtClean="0">
                <a:solidFill>
                  <a:srgbClr val="245A36"/>
                </a:solidFill>
                <a:effectLst>
                  <a:outerShdw blurRad="38100" dist="38100" dir="2700000" algn="tl">
                    <a:srgbClr val="000000">
                      <a:alpha val="43137"/>
                    </a:srgbClr>
                  </a:outerShdw>
                </a:effectLst>
                <a:latin typeface="Calibri" pitchFamily="34" charset="0"/>
              </a:rPr>
              <a:t>donepezil</a:t>
            </a:r>
            <a:r>
              <a:rPr lang="en-US" sz="3200" b="1" dirty="0" smtClean="0">
                <a:solidFill>
                  <a:srgbClr val="245A36"/>
                </a:solidFill>
                <a:effectLst>
                  <a:outerShdw blurRad="38100" dist="38100" dir="2700000" algn="tl">
                    <a:srgbClr val="000000">
                      <a:alpha val="43137"/>
                    </a:srgbClr>
                  </a:outerShdw>
                </a:effectLst>
                <a:latin typeface="Calibri" pitchFamily="34" charset="0"/>
              </a:rPr>
              <a:t> because :</a:t>
            </a:r>
          </a:p>
          <a:p>
            <a:pPr lvl="1">
              <a:spcBef>
                <a:spcPct val="30000"/>
              </a:spcBef>
              <a:buFont typeface="Arial" panose="020B0604020202020204" pitchFamily="34" charset="0"/>
              <a:buChar char="•"/>
            </a:pPr>
            <a:r>
              <a:rPr lang="en-US" dirty="0">
                <a:latin typeface="Calibri" pitchFamily="34" charset="0"/>
              </a:rPr>
              <a:t>C</a:t>
            </a:r>
            <a:r>
              <a:rPr lang="en-US" sz="2800" dirty="0" smtClean="0">
                <a:latin typeface="Calibri" pitchFamily="34" charset="0"/>
              </a:rPr>
              <a:t>ouldn’t </a:t>
            </a:r>
            <a:r>
              <a:rPr lang="en-US" sz="2800" dirty="0" smtClean="0">
                <a:latin typeface="Calibri" pitchFamily="34" charset="0"/>
              </a:rPr>
              <a:t>describe upcoming Christmas holiday  </a:t>
            </a:r>
          </a:p>
          <a:p>
            <a:pPr lvl="1">
              <a:spcBef>
                <a:spcPct val="30000"/>
              </a:spcBef>
              <a:buFont typeface="Arial" panose="020B0604020202020204" pitchFamily="34" charset="0"/>
              <a:buChar char="•"/>
            </a:pPr>
            <a:r>
              <a:rPr lang="en-US" sz="2800" dirty="0" smtClean="0">
                <a:latin typeface="Calibri" pitchFamily="34" charset="0"/>
              </a:rPr>
              <a:t>MMSE=18/30 (moderate impairment)</a:t>
            </a:r>
          </a:p>
          <a:p>
            <a:pPr marL="457200" lvl="1" indent="0">
              <a:spcBef>
                <a:spcPct val="30000"/>
              </a:spcBef>
              <a:buNone/>
            </a:pPr>
            <a:endParaRPr lang="en-US" sz="2800" dirty="0" smtClean="0">
              <a:latin typeface="Calibri" pitchFamily="34" charset="0"/>
            </a:endParaRPr>
          </a:p>
          <a:p>
            <a:pPr marL="0" indent="0">
              <a:spcBef>
                <a:spcPct val="30000"/>
              </a:spcBef>
              <a:buNone/>
            </a:pPr>
            <a:r>
              <a:rPr lang="en-US" sz="3200" b="1" dirty="0" smtClean="0">
                <a:solidFill>
                  <a:srgbClr val="245A36"/>
                </a:solidFill>
                <a:effectLst>
                  <a:outerShdw blurRad="38100" dist="38100" dir="2700000" algn="tl">
                    <a:srgbClr val="000000">
                      <a:alpha val="43137"/>
                    </a:srgbClr>
                  </a:outerShdw>
                </a:effectLst>
                <a:latin typeface="Calibri" pitchFamily="34" charset="0"/>
              </a:rPr>
              <a:t>After discharge she didn’t recall details of </a:t>
            </a:r>
            <a:r>
              <a:rPr lang="en-US" sz="3200" b="1" dirty="0" smtClean="0">
                <a:solidFill>
                  <a:srgbClr val="245A36"/>
                </a:solidFill>
                <a:effectLst>
                  <a:outerShdw blurRad="38100" dist="38100" dir="2700000" algn="tl">
                    <a:srgbClr val="000000">
                      <a:alpha val="43137"/>
                    </a:srgbClr>
                  </a:outerShdw>
                </a:effectLst>
                <a:latin typeface="Calibri" pitchFamily="34" charset="0"/>
              </a:rPr>
              <a:t>hospitalization</a:t>
            </a:r>
          </a:p>
          <a:p>
            <a:pPr marL="857250" lvl="1" indent="-457200">
              <a:spcBef>
                <a:spcPct val="30000"/>
              </a:spcBef>
              <a:buFont typeface="Arial" panose="020B0604020202020204" pitchFamily="34" charset="0"/>
              <a:buChar char="•"/>
            </a:pPr>
            <a:r>
              <a:rPr lang="en-US" sz="2700" dirty="0">
                <a:latin typeface="Calibri" pitchFamily="34" charset="0"/>
              </a:rPr>
              <a:t>D</a:t>
            </a:r>
            <a:r>
              <a:rPr lang="en-US" sz="2700" dirty="0" smtClean="0">
                <a:latin typeface="Calibri" pitchFamily="34" charset="0"/>
              </a:rPr>
              <a:t>id </a:t>
            </a:r>
            <a:r>
              <a:rPr lang="en-US" sz="2700" dirty="0" smtClean="0">
                <a:latin typeface="Calibri" pitchFamily="34" charset="0"/>
              </a:rPr>
              <a:t>not understand why she had “all those </a:t>
            </a:r>
            <a:r>
              <a:rPr lang="en-US" sz="2700" dirty="0" smtClean="0">
                <a:latin typeface="Calibri" pitchFamily="34" charset="0"/>
              </a:rPr>
              <a:t>pills”</a:t>
            </a:r>
          </a:p>
          <a:p>
            <a:pPr marL="857250" lvl="1" indent="-457200">
              <a:spcBef>
                <a:spcPct val="30000"/>
              </a:spcBef>
              <a:buFont typeface="Arial" panose="020B0604020202020204" pitchFamily="34" charset="0"/>
              <a:buChar char="•"/>
            </a:pPr>
            <a:r>
              <a:rPr lang="en-US" dirty="0">
                <a:latin typeface="Calibri" pitchFamily="34" charset="0"/>
              </a:rPr>
              <a:t>D</a:t>
            </a:r>
            <a:r>
              <a:rPr lang="en-US" dirty="0" smtClean="0">
                <a:latin typeface="Calibri" pitchFamily="34" charset="0"/>
              </a:rPr>
              <a:t>id </a:t>
            </a:r>
            <a:r>
              <a:rPr lang="en-US" dirty="0" smtClean="0">
                <a:latin typeface="Calibri" pitchFamily="34" charset="0"/>
              </a:rPr>
              <a:t>not refill the prescription</a:t>
            </a:r>
          </a:p>
          <a:p>
            <a:pPr lvl="1" eaLnBrk="1" hangingPunct="1">
              <a:spcBef>
                <a:spcPct val="30000"/>
              </a:spcBef>
            </a:pPr>
            <a:endParaRPr lang="en-US" sz="1600" dirty="0" smtClean="0">
              <a:latin typeface="Calibri" pitchFamily="34" charset="0"/>
            </a:endParaRPr>
          </a:p>
          <a:p>
            <a:pPr lvl="1" eaLnBrk="1" hangingPunct="1">
              <a:spcBef>
                <a:spcPct val="30000"/>
              </a:spcBef>
            </a:pPr>
            <a:endParaRPr lang="en-US" sz="1800" dirty="0" smtClean="0">
              <a:latin typeface="Calibri" pitchFamily="34" charset="0"/>
            </a:endParaRPr>
          </a:p>
          <a:p>
            <a:pPr eaLnBrk="1" hangingPunct="1">
              <a:lnSpc>
                <a:spcPct val="80000"/>
              </a:lnSpc>
              <a:spcBef>
                <a:spcPct val="30000"/>
              </a:spcBef>
            </a:pPr>
            <a:endParaRPr lang="en-US" sz="2000" dirty="0" smtClean="0">
              <a:latin typeface="Calibri" pitchFamily="34" charset="0"/>
            </a:endParaRPr>
          </a:p>
          <a:p>
            <a:pPr eaLnBrk="1" hangingPunct="1">
              <a:lnSpc>
                <a:spcPct val="80000"/>
              </a:lnSpc>
              <a:spcBef>
                <a:spcPct val="30000"/>
              </a:spcBef>
            </a:pPr>
            <a:endParaRPr lang="en-US" sz="2000" dirty="0" smtClean="0">
              <a:latin typeface="Calibri" pitchFamily="34" charset="0"/>
            </a:endParaRPr>
          </a:p>
        </p:txBody>
      </p:sp>
      <p:pic>
        <p:nvPicPr>
          <p:cNvPr id="6" name="Picture 5" descr="Aunt Kathie face.jpg"/>
          <p:cNvPicPr>
            <a:picLocks noChangeAspect="1"/>
          </p:cNvPicPr>
          <p:nvPr/>
        </p:nvPicPr>
        <p:blipFill>
          <a:blip r:embed="rId3"/>
          <a:stretch>
            <a:fillRect/>
          </a:stretch>
        </p:blipFill>
        <p:spPr>
          <a:xfrm>
            <a:off x="7696200" y="0"/>
            <a:ext cx="1447800" cy="1447800"/>
          </a:xfrm>
          <a:prstGeom prst="rect">
            <a:avLst/>
          </a:prstGeom>
        </p:spPr>
      </p:pic>
    </p:spTree>
    <p:extLst>
      <p:ext uri="{BB962C8B-B14F-4D97-AF65-F5344CB8AC3E}">
        <p14:creationId xmlns:p14="http://schemas.microsoft.com/office/powerpoint/2010/main" val="11306814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57400" y="1600200"/>
            <a:ext cx="5257800" cy="4267200"/>
          </a:xfrm>
        </p:spPr>
        <p:txBody>
          <a:bodyPr/>
          <a:lstStyle/>
          <a:p>
            <a:r>
              <a:rPr lang="en-US" dirty="0" smtClean="0"/>
              <a:t>Family</a:t>
            </a:r>
          </a:p>
          <a:p>
            <a:r>
              <a:rPr lang="en-US" dirty="0" smtClean="0"/>
              <a:t>Members of health care team</a:t>
            </a:r>
          </a:p>
          <a:p>
            <a:r>
              <a:rPr lang="en-US" dirty="0" smtClean="0"/>
              <a:t>Local Pharmacists</a:t>
            </a:r>
          </a:p>
          <a:p>
            <a:r>
              <a:rPr lang="en-US" dirty="0" smtClean="0"/>
              <a:t>Patient assistance plans</a:t>
            </a:r>
          </a:p>
          <a:p>
            <a:r>
              <a:rPr lang="en-US" dirty="0" smtClean="0"/>
              <a:t>Technology – Is there an app for that?</a:t>
            </a:r>
            <a:endParaRPr lang="en-US" dirty="0"/>
          </a:p>
        </p:txBody>
      </p:sp>
      <p:sp>
        <p:nvSpPr>
          <p:cNvPr id="3" name="Title 2"/>
          <p:cNvSpPr>
            <a:spLocks noGrp="1"/>
          </p:cNvSpPr>
          <p:nvPr>
            <p:ph type="title"/>
          </p:nvPr>
        </p:nvSpPr>
        <p:spPr>
          <a:xfrm>
            <a:off x="381000" y="139700"/>
            <a:ext cx="8458200" cy="1003300"/>
          </a:xfrm>
        </p:spPr>
        <p:txBody>
          <a:bodyPr>
            <a:noAutofit/>
          </a:bodyPr>
          <a:lstStyle/>
          <a:p>
            <a:r>
              <a:rPr lang="en-US" sz="4000" b="1" dirty="0" smtClean="0">
                <a:solidFill>
                  <a:schemeClr val="bg1"/>
                </a:solidFill>
                <a:effectLst>
                  <a:outerShdw blurRad="38100" dist="38100" dir="2700000" algn="tl">
                    <a:srgbClr val="000000">
                      <a:alpha val="43137"/>
                    </a:srgbClr>
                  </a:outerShdw>
                </a:effectLst>
              </a:rPr>
              <a:t>Who or what can help with these decisions?</a:t>
            </a:r>
            <a:endParaRPr lang="en-US" sz="4000" b="1" dirty="0">
              <a:solidFill>
                <a:schemeClr val="bg1"/>
              </a:solidFill>
              <a:effectLst>
                <a:outerShdw blurRad="38100" dist="38100" dir="2700000" algn="tl">
                  <a:srgbClr val="000000">
                    <a:alpha val="43137"/>
                  </a:srgbClr>
                </a:outerShdw>
              </a:effectLst>
            </a:endParaRPr>
          </a:p>
        </p:txBody>
      </p:sp>
      <p:pic>
        <p:nvPicPr>
          <p:cNvPr id="82946" name="Picture 2" descr="C:\Documents and Settings\Administrator\Local Settings\Temporary Internet Files\Content.IE5\6IUYBP3Z\MC900186142[1].wmf"/>
          <p:cNvPicPr>
            <a:picLocks noChangeAspect="1" noChangeArrowheads="1"/>
          </p:cNvPicPr>
          <p:nvPr/>
        </p:nvPicPr>
        <p:blipFill>
          <a:blip r:embed="rId2"/>
          <a:srcRect/>
          <a:stretch>
            <a:fillRect/>
          </a:stretch>
        </p:blipFill>
        <p:spPr bwMode="auto">
          <a:xfrm>
            <a:off x="228600" y="1752600"/>
            <a:ext cx="1752600" cy="1856834"/>
          </a:xfrm>
          <a:prstGeom prst="rect">
            <a:avLst/>
          </a:prstGeom>
          <a:noFill/>
        </p:spPr>
      </p:pic>
      <p:pic>
        <p:nvPicPr>
          <p:cNvPr id="82948" name="Picture 4" descr="http://www.geek.com/wp-content/uploads/2009/03/medsignals_1024w-1.jpg"/>
          <p:cNvPicPr>
            <a:picLocks noChangeAspect="1" noChangeArrowheads="1"/>
          </p:cNvPicPr>
          <p:nvPr/>
        </p:nvPicPr>
        <p:blipFill>
          <a:blip r:embed="rId3"/>
          <a:srcRect/>
          <a:stretch>
            <a:fillRect/>
          </a:stretch>
        </p:blipFill>
        <p:spPr bwMode="auto">
          <a:xfrm>
            <a:off x="6781800" y="2906146"/>
            <a:ext cx="1823206" cy="1406575"/>
          </a:xfrm>
          <a:prstGeom prst="rect">
            <a:avLst/>
          </a:prstGeom>
          <a:noFill/>
        </p:spPr>
      </p:pic>
    </p:spTree>
    <p:extLst>
      <p:ext uri="{BB962C8B-B14F-4D97-AF65-F5344CB8AC3E}">
        <p14:creationId xmlns:p14="http://schemas.microsoft.com/office/powerpoint/2010/main" val="16389079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smtClean="0">
                <a:solidFill>
                  <a:schemeClr val="bg1">
                    <a:lumMod val="50000"/>
                  </a:schemeClr>
                </a:solidFill>
              </a:rPr>
              <a:t>Diagnosis</a:t>
            </a:r>
          </a:p>
          <a:p>
            <a:r>
              <a:rPr lang="en-US" sz="3200" dirty="0" smtClean="0">
                <a:solidFill>
                  <a:schemeClr val="bg1">
                    <a:lumMod val="50000"/>
                  </a:schemeClr>
                </a:solidFill>
              </a:rPr>
              <a:t>Initial Treatment</a:t>
            </a:r>
          </a:p>
          <a:p>
            <a:r>
              <a:rPr lang="en-US" sz="3200" b="1" dirty="0" smtClean="0">
                <a:solidFill>
                  <a:srgbClr val="245A36"/>
                </a:solidFill>
                <a:effectLst>
                  <a:outerShdw blurRad="38100" dist="38100" dir="2700000" algn="tl">
                    <a:srgbClr val="000000">
                      <a:alpha val="43137"/>
                    </a:srgbClr>
                  </a:outerShdw>
                </a:effectLst>
              </a:rPr>
              <a:t>Daily Living with Dementia</a:t>
            </a:r>
          </a:p>
          <a:p>
            <a:pPr lvl="1"/>
            <a:r>
              <a:rPr lang="en-US" sz="2800" b="1" dirty="0" smtClean="0">
                <a:solidFill>
                  <a:srgbClr val="245A36"/>
                </a:solidFill>
                <a:effectLst>
                  <a:outerShdw blurRad="38100" dist="38100" dir="2700000" algn="tl">
                    <a:srgbClr val="000000">
                      <a:alpha val="43137"/>
                    </a:srgbClr>
                  </a:outerShdw>
                </a:effectLst>
              </a:rPr>
              <a:t>Lifestyle and Role Changes  </a:t>
            </a:r>
          </a:p>
          <a:p>
            <a:pPr lvl="1"/>
            <a:r>
              <a:rPr lang="en-US" sz="2800" dirty="0" smtClean="0">
                <a:solidFill>
                  <a:schemeClr val="bg1">
                    <a:lumMod val="50000"/>
                  </a:schemeClr>
                </a:solidFill>
              </a:rPr>
              <a:t>Autonomy and Independence</a:t>
            </a:r>
          </a:p>
          <a:p>
            <a:r>
              <a:rPr lang="en-US" sz="3200" dirty="0" smtClean="0">
                <a:solidFill>
                  <a:schemeClr val="bg1">
                    <a:lumMod val="50000"/>
                  </a:schemeClr>
                </a:solidFill>
              </a:rPr>
              <a:t>When Death is Near</a:t>
            </a:r>
          </a:p>
          <a:p>
            <a:pPr>
              <a:buNone/>
            </a:pPr>
            <a:endParaRPr lang="en-US" dirty="0"/>
          </a:p>
        </p:txBody>
      </p:sp>
      <p:sp>
        <p:nvSpPr>
          <p:cNvPr id="3" name="Title 2"/>
          <p:cNvSpPr>
            <a:spLocks noGrp="1"/>
          </p:cNvSpPr>
          <p:nvPr>
            <p:ph type="title"/>
          </p:nvPr>
        </p:nvSpPr>
        <p:spPr>
          <a:xfrm>
            <a:off x="457200" y="76200"/>
            <a:ext cx="8229600" cy="1143000"/>
          </a:xfrm>
        </p:spPr>
        <p:txBody>
          <a:bodyPr>
            <a:normAutofit/>
          </a:bodyPr>
          <a:lstStyle/>
          <a:p>
            <a:r>
              <a:rPr lang="en-US" sz="5400" b="1" dirty="0" smtClean="0">
                <a:solidFill>
                  <a:schemeClr val="bg1"/>
                </a:solidFill>
              </a:rPr>
              <a:t>Decision point #3</a:t>
            </a:r>
            <a:endParaRPr lang="en-US" sz="5400" b="1" dirty="0">
              <a:solidFill>
                <a:schemeClr val="bg1"/>
              </a:solidFill>
            </a:endParaRPr>
          </a:p>
        </p:txBody>
      </p:sp>
    </p:spTree>
    <p:extLst>
      <p:ext uri="{BB962C8B-B14F-4D97-AF65-F5344CB8AC3E}">
        <p14:creationId xmlns:p14="http://schemas.microsoft.com/office/powerpoint/2010/main" val="31436206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600" y="1600201"/>
            <a:ext cx="7315200" cy="2209799"/>
          </a:xfrm>
        </p:spPr>
        <p:txBody>
          <a:bodyPr>
            <a:normAutofit lnSpcReduction="10000"/>
          </a:bodyPr>
          <a:lstStyle/>
          <a:p>
            <a:r>
              <a:rPr lang="en-US" dirty="0" smtClean="0"/>
              <a:t>Look at your </a:t>
            </a:r>
            <a:r>
              <a:rPr lang="en-US" b="1" dirty="0" smtClean="0">
                <a:solidFill>
                  <a:srgbClr val="FF0000"/>
                </a:solidFill>
              </a:rPr>
              <a:t>RED </a:t>
            </a:r>
            <a:r>
              <a:rPr lang="en-US" dirty="0" smtClean="0"/>
              <a:t>card, where you wrote the important role:</a:t>
            </a:r>
          </a:p>
          <a:p>
            <a:endParaRPr lang="en-US" dirty="0" smtClean="0"/>
          </a:p>
          <a:p>
            <a:pPr algn="ctr">
              <a:buNone/>
            </a:pPr>
            <a:r>
              <a:rPr lang="en-US" dirty="0" smtClean="0"/>
              <a:t>How would it feel to hand off that role?</a:t>
            </a:r>
          </a:p>
        </p:txBody>
      </p:sp>
      <p:sp>
        <p:nvSpPr>
          <p:cNvPr id="3" name="Title 2"/>
          <p:cNvSpPr>
            <a:spLocks noGrp="1"/>
          </p:cNvSpPr>
          <p:nvPr>
            <p:ph type="title"/>
          </p:nvPr>
        </p:nvSpPr>
        <p:spPr/>
        <p:txBody>
          <a:bodyPr>
            <a:normAutofit/>
          </a:bodyPr>
          <a:lstStyle/>
          <a:p>
            <a:r>
              <a:rPr lang="en-US" sz="4000" b="1" i="1" dirty="0">
                <a:solidFill>
                  <a:schemeClr val="bg1"/>
                </a:solidFill>
                <a:effectLst>
                  <a:outerShdw blurRad="38100" dist="38100" dir="2700000" algn="tl">
                    <a:srgbClr val="000000">
                      <a:alpha val="43137"/>
                    </a:srgbClr>
                  </a:outerShdw>
                </a:effectLst>
              </a:rPr>
              <a:t>“and the survey says…” </a:t>
            </a:r>
          </a:p>
        </p:txBody>
      </p:sp>
      <p:pic>
        <p:nvPicPr>
          <p:cNvPr id="4" name="Picture 3" descr="Beeson Red Green.jpg"/>
          <p:cNvPicPr>
            <a:picLocks noChangeAspect="1"/>
          </p:cNvPicPr>
          <p:nvPr/>
        </p:nvPicPr>
        <p:blipFill>
          <a:blip r:embed="rId2"/>
          <a:stretch>
            <a:fillRect/>
          </a:stretch>
        </p:blipFill>
        <p:spPr>
          <a:xfrm>
            <a:off x="76200" y="65302"/>
            <a:ext cx="1368078" cy="1295399"/>
          </a:xfrm>
          <a:prstGeom prst="rect">
            <a:avLst/>
          </a:prstGeom>
        </p:spPr>
      </p:pic>
      <p:sp>
        <p:nvSpPr>
          <p:cNvPr id="7" name="TextBox 6"/>
          <p:cNvSpPr txBox="1"/>
          <p:nvPr/>
        </p:nvSpPr>
        <p:spPr>
          <a:xfrm>
            <a:off x="457200" y="4343400"/>
            <a:ext cx="3979832" cy="830997"/>
          </a:xfrm>
          <a:prstGeom prst="rect">
            <a:avLst/>
          </a:prstGeom>
          <a:noFill/>
          <a:ln>
            <a:solidFill>
              <a:srgbClr val="00B050"/>
            </a:solidFill>
          </a:ln>
        </p:spPr>
        <p:txBody>
          <a:bodyPr wrap="square" rtlCol="0">
            <a:spAutoFit/>
          </a:bodyPr>
          <a:lstStyle/>
          <a:p>
            <a:pPr algn="ctr"/>
            <a:r>
              <a:rPr lang="en-US" sz="2400" dirty="0" smtClean="0"/>
              <a:t>It would be easy:</a:t>
            </a:r>
          </a:p>
          <a:p>
            <a:pPr algn="ctr"/>
            <a:r>
              <a:rPr lang="en-US" sz="2400" b="1" dirty="0" smtClean="0">
                <a:solidFill>
                  <a:srgbClr val="00B050"/>
                </a:solidFill>
              </a:rPr>
              <a:t>GREEN CARD</a:t>
            </a:r>
            <a:endParaRPr lang="en-US" sz="2400" b="1" dirty="0">
              <a:solidFill>
                <a:srgbClr val="00B050"/>
              </a:solidFill>
            </a:endParaRPr>
          </a:p>
        </p:txBody>
      </p:sp>
      <p:sp>
        <p:nvSpPr>
          <p:cNvPr id="8" name="TextBox 7"/>
          <p:cNvSpPr txBox="1"/>
          <p:nvPr/>
        </p:nvSpPr>
        <p:spPr>
          <a:xfrm>
            <a:off x="4724400" y="4343400"/>
            <a:ext cx="3979832" cy="830997"/>
          </a:xfrm>
          <a:prstGeom prst="rect">
            <a:avLst/>
          </a:prstGeom>
          <a:noFill/>
          <a:ln>
            <a:solidFill>
              <a:srgbClr val="FF0000"/>
            </a:solidFill>
          </a:ln>
        </p:spPr>
        <p:txBody>
          <a:bodyPr wrap="square" rtlCol="0">
            <a:spAutoFit/>
          </a:bodyPr>
          <a:lstStyle/>
          <a:p>
            <a:pPr algn="ctr"/>
            <a:r>
              <a:rPr lang="en-US" sz="2400" dirty="0" smtClean="0"/>
              <a:t>It would be hard/impossible:</a:t>
            </a:r>
          </a:p>
          <a:p>
            <a:pPr algn="ctr"/>
            <a:r>
              <a:rPr lang="en-US" sz="2400" b="1" dirty="0" smtClean="0">
                <a:solidFill>
                  <a:srgbClr val="FF0000"/>
                </a:solidFill>
              </a:rPr>
              <a:t>RED CARD</a:t>
            </a:r>
            <a:endParaRPr lang="en-US" sz="2400" b="1" dirty="0">
              <a:solidFill>
                <a:srgbClr val="FF0000"/>
              </a:solidFill>
            </a:endParaRPr>
          </a:p>
        </p:txBody>
      </p:sp>
    </p:spTree>
    <p:extLst>
      <p:ext uri="{BB962C8B-B14F-4D97-AF65-F5344CB8AC3E}">
        <p14:creationId xmlns:p14="http://schemas.microsoft.com/office/powerpoint/2010/main" val="2981117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84300" y="1828800"/>
            <a:ext cx="6477000" cy="4267200"/>
          </a:xfrm>
        </p:spPr>
        <p:txBody>
          <a:bodyPr/>
          <a:lstStyle/>
          <a:p>
            <a:pPr>
              <a:spcBef>
                <a:spcPts val="1200"/>
              </a:spcBef>
            </a:pPr>
            <a:r>
              <a:rPr lang="en-US" sz="3200" dirty="0" smtClean="0"/>
              <a:t>What level of function is supported by the retained cognitive skills?</a:t>
            </a:r>
          </a:p>
          <a:p>
            <a:pPr>
              <a:spcBef>
                <a:spcPts val="1200"/>
              </a:spcBef>
            </a:pPr>
            <a:r>
              <a:rPr lang="en-US" sz="3200" dirty="0" smtClean="0"/>
              <a:t>What risks emerge from the cognitive losses?</a:t>
            </a:r>
          </a:p>
          <a:p>
            <a:r>
              <a:rPr lang="en-US" sz="3200" dirty="0" smtClean="0"/>
              <a:t>How can the person be protected from those risks?</a:t>
            </a:r>
          </a:p>
          <a:p>
            <a:endParaRPr lang="en-US" sz="3200" dirty="0" smtClean="0"/>
          </a:p>
        </p:txBody>
      </p:sp>
      <p:sp>
        <p:nvSpPr>
          <p:cNvPr id="3" name="Title 2"/>
          <p:cNvSpPr>
            <a:spLocks noGrp="1"/>
          </p:cNvSpPr>
          <p:nvPr>
            <p:ph type="title"/>
          </p:nvPr>
        </p:nvSpPr>
        <p:spPr>
          <a:xfrm>
            <a:off x="152400" y="139700"/>
            <a:ext cx="8839200" cy="1003300"/>
          </a:xfrm>
        </p:spPr>
        <p:txBody>
          <a:bodyPr>
            <a:noAutofit/>
          </a:bodyPr>
          <a:lstStyle/>
          <a:p>
            <a:r>
              <a:rPr lang="en-US" sz="4000" b="1" dirty="0" smtClean="0">
                <a:solidFill>
                  <a:schemeClr val="bg1"/>
                </a:solidFill>
                <a:effectLst>
                  <a:outerShdw blurRad="38100" dist="38100" dir="2700000" algn="tl">
                    <a:srgbClr val="000000">
                      <a:alpha val="43137"/>
                    </a:srgbClr>
                  </a:outerShdw>
                </a:effectLst>
              </a:rPr>
              <a:t>Decisions the health care team </a:t>
            </a:r>
            <a:br>
              <a:rPr lang="en-US" sz="4000" b="1" dirty="0" smtClean="0">
                <a:solidFill>
                  <a:schemeClr val="bg1"/>
                </a:solidFill>
                <a:effectLst>
                  <a:outerShdw blurRad="38100" dist="38100" dir="2700000" algn="tl">
                    <a:srgbClr val="000000">
                      <a:alpha val="43137"/>
                    </a:srgbClr>
                  </a:outerShdw>
                </a:effectLst>
              </a:rPr>
            </a:br>
            <a:r>
              <a:rPr lang="en-US" sz="4000" b="1" dirty="0" smtClean="0">
                <a:solidFill>
                  <a:schemeClr val="bg1"/>
                </a:solidFill>
                <a:effectLst>
                  <a:outerShdw blurRad="38100" dist="38100" dir="2700000" algn="tl">
                    <a:srgbClr val="000000">
                      <a:alpha val="43137"/>
                    </a:srgbClr>
                  </a:outerShdw>
                </a:effectLst>
              </a:rPr>
              <a:t>must make: </a:t>
            </a:r>
            <a:endParaRPr lang="en-US" sz="4000" b="1" dirty="0">
              <a:solidFill>
                <a:schemeClr val="bg1"/>
              </a:solidFill>
            </a:endParaRPr>
          </a:p>
        </p:txBody>
      </p:sp>
    </p:spTree>
    <p:extLst>
      <p:ext uri="{BB962C8B-B14F-4D97-AF65-F5344CB8AC3E}">
        <p14:creationId xmlns:p14="http://schemas.microsoft.com/office/powerpoint/2010/main" val="38005857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Who are the decision makers?</a:t>
            </a:r>
          </a:p>
          <a:p>
            <a:r>
              <a:rPr lang="en-US" dirty="0" smtClean="0"/>
              <a:t>What points in dementia care require important decisions?</a:t>
            </a:r>
          </a:p>
          <a:p>
            <a:r>
              <a:rPr lang="en-US" dirty="0" smtClean="0"/>
              <a:t>What guides our choices?</a:t>
            </a:r>
          </a:p>
          <a:p>
            <a:r>
              <a:rPr lang="en-US" dirty="0" smtClean="0"/>
              <a:t>What does research tell us about these decisions?</a:t>
            </a:r>
          </a:p>
          <a:p>
            <a:r>
              <a:rPr lang="en-US" dirty="0" smtClean="0"/>
              <a:t>Who can help us decide?</a:t>
            </a:r>
            <a:endParaRPr lang="en-US" dirty="0"/>
          </a:p>
        </p:txBody>
      </p:sp>
      <p:sp>
        <p:nvSpPr>
          <p:cNvPr id="3" name="Title 2"/>
          <p:cNvSpPr>
            <a:spLocks noGrp="1"/>
          </p:cNvSpPr>
          <p:nvPr>
            <p:ph type="title"/>
          </p:nvPr>
        </p:nvSpPr>
        <p:spPr/>
        <p:txBody>
          <a:bodyPr>
            <a:normAutofit/>
          </a:bodyPr>
          <a:lstStyle/>
          <a:p>
            <a:r>
              <a:rPr lang="en-US" sz="4800" b="1" dirty="0" smtClean="0">
                <a:solidFill>
                  <a:schemeClr val="bg1"/>
                </a:solidFill>
                <a:effectLst>
                  <a:outerShdw blurRad="38100" dist="38100" dir="2700000" algn="tl">
                    <a:srgbClr val="000000">
                      <a:alpha val="43137"/>
                    </a:srgbClr>
                  </a:outerShdw>
                </a:effectLst>
              </a:rPr>
              <a:t>What we are exploring today</a:t>
            </a:r>
            <a:endParaRPr lang="en-US" sz="4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968036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39700"/>
            <a:ext cx="8839200" cy="1003300"/>
          </a:xfrm>
        </p:spPr>
        <p:txBody>
          <a:bodyPr>
            <a:noAutofit/>
          </a:bodyPr>
          <a:lstStyle/>
          <a:p>
            <a:r>
              <a:rPr lang="en-US" sz="4000" b="1" dirty="0" smtClean="0">
                <a:solidFill>
                  <a:schemeClr val="bg1"/>
                </a:solidFill>
                <a:effectLst>
                  <a:outerShdw blurRad="38100" dist="38100" dir="2700000" algn="tl">
                    <a:srgbClr val="000000">
                      <a:alpha val="43137"/>
                    </a:srgbClr>
                  </a:outerShdw>
                </a:effectLst>
              </a:rPr>
              <a:t>Mapping Maslow’s Hierarchy to the Person with Dementia</a:t>
            </a:r>
            <a:endParaRPr lang="en-US" sz="4000" b="1" dirty="0">
              <a:solidFill>
                <a:schemeClr val="bg1"/>
              </a:solidFill>
              <a:effectLst>
                <a:outerShdw blurRad="38100" dist="38100" dir="2700000" algn="tl">
                  <a:srgbClr val="000000">
                    <a:alpha val="43137"/>
                  </a:srgbClr>
                </a:outerShdw>
              </a:effectLst>
            </a:endParaRPr>
          </a:p>
        </p:txBody>
      </p:sp>
      <p:pic>
        <p:nvPicPr>
          <p:cNvPr id="27650" name="Picture 2"/>
          <p:cNvPicPr>
            <a:picLocks noGrp="1" noChangeAspect="1" noChangeArrowheads="1"/>
          </p:cNvPicPr>
          <p:nvPr>
            <p:ph idx="1"/>
          </p:nvPr>
        </p:nvPicPr>
        <p:blipFill>
          <a:blip r:embed="rId2" cstate="print"/>
          <a:srcRect/>
          <a:stretch>
            <a:fillRect/>
          </a:stretch>
        </p:blipFill>
        <p:spPr bwMode="auto">
          <a:xfrm>
            <a:off x="1" y="1284660"/>
            <a:ext cx="8915399" cy="5524730"/>
          </a:xfrm>
          <a:prstGeom prst="rect">
            <a:avLst/>
          </a:prstGeom>
          <a:noFill/>
          <a:ln w="9525">
            <a:noFill/>
            <a:miter lim="800000"/>
            <a:headEnd/>
            <a:tailEnd/>
          </a:ln>
        </p:spPr>
      </p:pic>
      <p:sp>
        <p:nvSpPr>
          <p:cNvPr id="4" name="Rectangle 3"/>
          <p:cNvSpPr/>
          <p:nvPr/>
        </p:nvSpPr>
        <p:spPr>
          <a:xfrm>
            <a:off x="1" y="6440058"/>
            <a:ext cx="6723123" cy="369332"/>
          </a:xfrm>
          <a:prstGeom prst="rect">
            <a:avLst/>
          </a:prstGeom>
          <a:solidFill>
            <a:schemeClr val="bg1"/>
          </a:solidFill>
        </p:spPr>
        <p:txBody>
          <a:bodyPr wrap="none">
            <a:spAutoFit/>
          </a:bodyPr>
          <a:lstStyle/>
          <a:p>
            <a:r>
              <a:rPr lang="en-US" dirty="0" err="1" smtClean="0">
                <a:latin typeface="+mn-lt"/>
              </a:rPr>
              <a:t>Scholzel-Dorenbos</a:t>
            </a:r>
            <a:r>
              <a:rPr lang="en-US" dirty="0" smtClean="0">
                <a:latin typeface="+mn-lt"/>
              </a:rPr>
              <a:t> CJ et al Aging and Mental Health 2010;14:113-119 </a:t>
            </a:r>
            <a:endParaRPr lang="en-US" dirty="0">
              <a:latin typeface="+mn-lt"/>
            </a:endParaRPr>
          </a:p>
        </p:txBody>
      </p:sp>
    </p:spTree>
    <p:extLst>
      <p:ext uri="{BB962C8B-B14F-4D97-AF65-F5344CB8AC3E}">
        <p14:creationId xmlns:p14="http://schemas.microsoft.com/office/powerpoint/2010/main" val="703209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2"/>
          <p:cNvSpPr>
            <a:spLocks noGrp="1" noChangeArrowheads="1"/>
          </p:cNvSpPr>
          <p:nvPr>
            <p:ph type="title"/>
          </p:nvPr>
        </p:nvSpPr>
        <p:spPr>
          <a:xfrm>
            <a:off x="76200" y="0"/>
            <a:ext cx="8645525" cy="1143000"/>
          </a:xfrm>
        </p:spPr>
        <p:txBody>
          <a:bodyPr>
            <a:noAutofit/>
          </a:bodyPr>
          <a:lstStyle/>
          <a:p>
            <a:r>
              <a:rPr lang="en-US" sz="4000" b="1" dirty="0" err="1">
                <a:solidFill>
                  <a:schemeClr val="bg1"/>
                </a:solidFill>
                <a:effectLst>
                  <a:outerShdw blurRad="38100" dist="38100" dir="2700000" algn="tl">
                    <a:srgbClr val="000000">
                      <a:alpha val="43137"/>
                    </a:srgbClr>
                  </a:outerShdw>
                </a:effectLst>
                <a:latin typeface="Calibri" pitchFamily="34" charset="0"/>
              </a:rPr>
              <a:t>Nonpharmacologic</a:t>
            </a:r>
            <a:r>
              <a:rPr lang="en-US" sz="4000" b="1" dirty="0">
                <a:solidFill>
                  <a:schemeClr val="bg1"/>
                </a:solidFill>
                <a:effectLst>
                  <a:outerShdw blurRad="38100" dist="38100" dir="2700000" algn="tl">
                    <a:srgbClr val="000000">
                      <a:alpha val="43137"/>
                    </a:srgbClr>
                  </a:outerShdw>
                </a:effectLst>
                <a:latin typeface="Calibri" pitchFamily="34" charset="0"/>
              </a:rPr>
              <a:t> Approaches:</a:t>
            </a:r>
            <a:br>
              <a:rPr lang="en-US" sz="4000" b="1" dirty="0">
                <a:solidFill>
                  <a:schemeClr val="bg1"/>
                </a:solidFill>
                <a:effectLst>
                  <a:outerShdw blurRad="38100" dist="38100" dir="2700000" algn="tl">
                    <a:srgbClr val="000000">
                      <a:alpha val="43137"/>
                    </a:srgbClr>
                  </a:outerShdw>
                </a:effectLst>
                <a:latin typeface="Calibri" pitchFamily="34" charset="0"/>
              </a:rPr>
            </a:br>
            <a:r>
              <a:rPr lang="en-US" sz="4000" b="1" dirty="0" smtClean="0">
                <a:solidFill>
                  <a:schemeClr val="bg1"/>
                </a:solidFill>
                <a:effectLst>
                  <a:outerShdw blurRad="38100" dist="38100" dir="2700000" algn="tl">
                    <a:srgbClr val="000000">
                      <a:alpha val="43137"/>
                    </a:srgbClr>
                  </a:outerShdw>
                </a:effectLst>
                <a:latin typeface="Calibri" pitchFamily="34" charset="0"/>
              </a:rPr>
              <a:t>Key Points </a:t>
            </a:r>
            <a:r>
              <a:rPr lang="en-US" sz="4000" b="1" dirty="0">
                <a:solidFill>
                  <a:schemeClr val="bg1"/>
                </a:solidFill>
                <a:effectLst>
                  <a:outerShdw blurRad="38100" dist="38100" dir="2700000" algn="tl">
                    <a:srgbClr val="000000">
                      <a:alpha val="43137"/>
                    </a:srgbClr>
                  </a:outerShdw>
                </a:effectLst>
                <a:latin typeface="Calibri" pitchFamily="34" charset="0"/>
              </a:rPr>
              <a:t>for </a:t>
            </a:r>
            <a:r>
              <a:rPr lang="en-US" sz="4000" b="1" dirty="0" smtClean="0">
                <a:solidFill>
                  <a:schemeClr val="bg1"/>
                </a:solidFill>
                <a:effectLst>
                  <a:outerShdw blurRad="38100" dist="38100" dir="2700000" algn="tl">
                    <a:srgbClr val="000000">
                      <a:alpha val="43137"/>
                    </a:srgbClr>
                  </a:outerShdw>
                </a:effectLst>
                <a:latin typeface="Calibri" pitchFamily="34" charset="0"/>
              </a:rPr>
              <a:t>Caregivers</a:t>
            </a:r>
            <a:endParaRPr lang="en-US" sz="4000" b="1" dirty="0">
              <a:solidFill>
                <a:schemeClr val="bg1"/>
              </a:solidFill>
              <a:effectLst>
                <a:outerShdw blurRad="38100" dist="38100" dir="2700000" algn="tl">
                  <a:srgbClr val="000000">
                    <a:alpha val="43137"/>
                  </a:srgbClr>
                </a:outerShdw>
              </a:effectLst>
              <a:latin typeface="Calibri" pitchFamily="34" charset="0"/>
            </a:endParaRPr>
          </a:p>
        </p:txBody>
      </p:sp>
      <p:sp>
        <p:nvSpPr>
          <p:cNvPr id="498691" name="Rectangle 3"/>
          <p:cNvSpPr>
            <a:spLocks noGrp="1" noChangeArrowheads="1"/>
          </p:cNvSpPr>
          <p:nvPr>
            <p:ph type="body" idx="1"/>
          </p:nvPr>
        </p:nvSpPr>
        <p:spPr>
          <a:xfrm>
            <a:off x="577170" y="1679803"/>
            <a:ext cx="7848600" cy="4495800"/>
          </a:xfrm>
        </p:spPr>
        <p:txBody>
          <a:bodyPr/>
          <a:lstStyle/>
          <a:p>
            <a:r>
              <a:rPr lang="en-US" sz="2600" b="1" dirty="0">
                <a:solidFill>
                  <a:srgbClr val="245A36"/>
                </a:solidFill>
                <a:effectLst>
                  <a:outerShdw blurRad="38100" dist="38100" dir="2700000" algn="tl">
                    <a:srgbClr val="000000">
                      <a:alpha val="43137"/>
                    </a:srgbClr>
                  </a:outerShdw>
                </a:effectLst>
                <a:latin typeface="Calibri" pitchFamily="34" charset="0"/>
              </a:rPr>
              <a:t>Safety and supervision</a:t>
            </a:r>
            <a:endParaRPr lang="en-US" b="1" dirty="0">
              <a:solidFill>
                <a:srgbClr val="245A36"/>
              </a:solidFill>
              <a:effectLst>
                <a:outerShdw blurRad="38100" dist="38100" dir="2700000" algn="tl">
                  <a:srgbClr val="000000">
                    <a:alpha val="43137"/>
                  </a:srgbClr>
                </a:outerShdw>
              </a:effectLst>
              <a:latin typeface="Calibri" pitchFamily="34" charset="0"/>
            </a:endParaRPr>
          </a:p>
          <a:p>
            <a:pPr lvl="1"/>
            <a:r>
              <a:rPr lang="en-US" sz="2300" dirty="0" smtClean="0">
                <a:latin typeface="Calibri" pitchFamily="34" charset="0"/>
              </a:rPr>
              <a:t>Cooking / Nutrition</a:t>
            </a:r>
            <a:endParaRPr lang="en-US" sz="2300" dirty="0">
              <a:latin typeface="Calibri" pitchFamily="34" charset="0"/>
            </a:endParaRPr>
          </a:p>
          <a:p>
            <a:pPr lvl="1"/>
            <a:r>
              <a:rPr lang="en-US" sz="2300" dirty="0" smtClean="0">
                <a:latin typeface="Calibri" pitchFamily="34" charset="0"/>
              </a:rPr>
              <a:t>Wandering</a:t>
            </a:r>
          </a:p>
          <a:p>
            <a:pPr lvl="1"/>
            <a:r>
              <a:rPr lang="en-US" sz="2300" dirty="0" smtClean="0">
                <a:latin typeface="Calibri" pitchFamily="34" charset="0"/>
              </a:rPr>
              <a:t>Susceptibility to exploitation</a:t>
            </a:r>
            <a:endParaRPr lang="en-US" dirty="0">
              <a:latin typeface="Calibri" pitchFamily="34" charset="0"/>
            </a:endParaRPr>
          </a:p>
          <a:p>
            <a:r>
              <a:rPr lang="en-US" sz="2600" b="1" dirty="0">
                <a:solidFill>
                  <a:srgbClr val="245A36"/>
                </a:solidFill>
                <a:effectLst>
                  <a:outerShdw blurRad="38100" dist="38100" dir="2700000" algn="tl">
                    <a:srgbClr val="000000">
                      <a:alpha val="43137"/>
                    </a:srgbClr>
                  </a:outerShdw>
                </a:effectLst>
                <a:latin typeface="Calibri" pitchFamily="34" charset="0"/>
              </a:rPr>
              <a:t>Activity</a:t>
            </a:r>
          </a:p>
          <a:p>
            <a:pPr lvl="1"/>
            <a:r>
              <a:rPr lang="en-US" sz="2300" dirty="0">
                <a:latin typeface="Calibri" pitchFamily="34" charset="0"/>
              </a:rPr>
              <a:t>Plan activities as part of the routine</a:t>
            </a:r>
          </a:p>
          <a:p>
            <a:pPr lvl="1"/>
            <a:r>
              <a:rPr lang="en-US" sz="2300" dirty="0">
                <a:latin typeface="Calibri" pitchFamily="34" charset="0"/>
              </a:rPr>
              <a:t>Physical and mental activities are </a:t>
            </a:r>
            <a:r>
              <a:rPr lang="en-US" sz="2300" dirty="0" smtClean="0">
                <a:latin typeface="Calibri" pitchFamily="34" charset="0"/>
              </a:rPr>
              <a:t>ideal</a:t>
            </a:r>
            <a:endParaRPr lang="en-US" sz="2300" dirty="0">
              <a:latin typeface="Calibri" pitchFamily="34" charset="0"/>
            </a:endParaRPr>
          </a:p>
          <a:p>
            <a:pPr lvl="1"/>
            <a:r>
              <a:rPr lang="en-US" sz="2300" dirty="0">
                <a:latin typeface="Calibri" pitchFamily="34" charset="0"/>
              </a:rPr>
              <a:t>Social interactions can be potent stimulants</a:t>
            </a:r>
          </a:p>
          <a:p>
            <a:pPr lvl="1"/>
            <a:r>
              <a:rPr lang="en-US" sz="2300" dirty="0">
                <a:latin typeface="Calibri" pitchFamily="34" charset="0"/>
              </a:rPr>
              <a:t>Don’t discount the roles of sunshine/fresh air</a:t>
            </a:r>
          </a:p>
          <a:p>
            <a:pPr lvl="1"/>
            <a:endParaRPr lang="en-US" dirty="0">
              <a:latin typeface="Calibri" pitchFamily="34" charset="0"/>
            </a:endParaRPr>
          </a:p>
          <a:p>
            <a:pPr lvl="1"/>
            <a:endParaRPr lang="en-US" dirty="0">
              <a:latin typeface="Calibri" pitchFamily="34" charset="0"/>
            </a:endParaRPr>
          </a:p>
          <a:p>
            <a:pPr lvl="1"/>
            <a:endParaRPr lang="en-US" dirty="0">
              <a:latin typeface="Calibri" pitchFamily="34" charset="0"/>
            </a:endParaRPr>
          </a:p>
          <a:p>
            <a:pPr lvl="1"/>
            <a:endParaRPr lang="en-US" dirty="0">
              <a:latin typeface="Calibri" pitchFamily="34" charset="0"/>
            </a:endParaRPr>
          </a:p>
          <a:p>
            <a:pPr lvl="1"/>
            <a:endParaRPr lang="en-US" dirty="0">
              <a:latin typeface="Calibri" pitchFamily="34" charset="0"/>
            </a:endParaRPr>
          </a:p>
        </p:txBody>
      </p:sp>
      <p:pic>
        <p:nvPicPr>
          <p:cNvPr id="4" name="Picture 3" descr="safety first.jpg"/>
          <p:cNvPicPr>
            <a:picLocks noChangeAspect="1"/>
          </p:cNvPicPr>
          <p:nvPr/>
        </p:nvPicPr>
        <p:blipFill>
          <a:blip r:embed="rId3" cstate="print"/>
          <a:stretch>
            <a:fillRect/>
          </a:stretch>
        </p:blipFill>
        <p:spPr>
          <a:xfrm>
            <a:off x="6071279" y="1701799"/>
            <a:ext cx="2506663" cy="2506663"/>
          </a:xfrm>
          <a:prstGeom prst="rect">
            <a:avLst/>
          </a:prstGeom>
        </p:spPr>
      </p:pic>
    </p:spTree>
    <p:extLst>
      <p:ext uri="{BB962C8B-B14F-4D97-AF65-F5344CB8AC3E}">
        <p14:creationId xmlns:p14="http://schemas.microsoft.com/office/powerpoint/2010/main" val="15097519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Autofit/>
          </a:bodyPr>
          <a:lstStyle/>
          <a:p>
            <a:pPr eaLnBrk="1" hangingPunct="1"/>
            <a:r>
              <a:rPr lang="en-US" sz="4000" b="1" dirty="0" smtClean="0">
                <a:solidFill>
                  <a:schemeClr val="bg1"/>
                </a:solidFill>
                <a:effectLst>
                  <a:outerShdw blurRad="38100" dist="38100" dir="2700000" algn="tl">
                    <a:srgbClr val="000000">
                      <a:alpha val="43137"/>
                    </a:srgbClr>
                  </a:outerShdw>
                </a:effectLst>
              </a:rPr>
              <a:t>Preserved Abilities In Mild Dementia:</a:t>
            </a:r>
            <a:br>
              <a:rPr lang="en-US" sz="4000" b="1" dirty="0" smtClean="0">
                <a:solidFill>
                  <a:schemeClr val="bg1"/>
                </a:solidFill>
                <a:effectLst>
                  <a:outerShdw blurRad="38100" dist="38100" dir="2700000" algn="tl">
                    <a:srgbClr val="000000">
                      <a:alpha val="43137"/>
                    </a:srgbClr>
                  </a:outerShdw>
                </a:effectLst>
              </a:rPr>
            </a:br>
            <a:r>
              <a:rPr lang="en-US" sz="4000" b="1" dirty="0" smtClean="0">
                <a:solidFill>
                  <a:schemeClr val="bg1"/>
                </a:solidFill>
                <a:effectLst>
                  <a:outerShdw blurRad="38100" dist="38100" dir="2700000" algn="tl">
                    <a:srgbClr val="000000">
                      <a:alpha val="43137"/>
                    </a:srgbClr>
                  </a:outerShdw>
                </a:effectLst>
              </a:rPr>
              <a:t>Building on Strengths</a:t>
            </a:r>
          </a:p>
        </p:txBody>
      </p:sp>
      <p:sp>
        <p:nvSpPr>
          <p:cNvPr id="18435" name="Rectangle 3"/>
          <p:cNvSpPr>
            <a:spLocks noGrp="1" noChangeArrowheads="1"/>
          </p:cNvSpPr>
          <p:nvPr>
            <p:ph type="body" idx="1"/>
          </p:nvPr>
        </p:nvSpPr>
        <p:spPr>
          <a:xfrm>
            <a:off x="990600" y="1600201"/>
            <a:ext cx="7924800" cy="4267200"/>
          </a:xfrm>
        </p:spPr>
        <p:txBody>
          <a:bodyPr>
            <a:normAutofit fontScale="92500" lnSpcReduction="10000"/>
          </a:bodyPr>
          <a:lstStyle/>
          <a:p>
            <a:pPr eaLnBrk="1" hangingPunct="1">
              <a:lnSpc>
                <a:spcPct val="90000"/>
              </a:lnSpc>
            </a:pPr>
            <a:r>
              <a:rPr lang="en-US" dirty="0" smtClean="0"/>
              <a:t>Habits</a:t>
            </a:r>
          </a:p>
          <a:p>
            <a:pPr eaLnBrk="1" hangingPunct="1">
              <a:lnSpc>
                <a:spcPct val="90000"/>
              </a:lnSpc>
            </a:pPr>
            <a:r>
              <a:rPr lang="en-US" dirty="0" smtClean="0"/>
              <a:t>Location learning/Environmental cueing</a:t>
            </a:r>
          </a:p>
          <a:p>
            <a:pPr eaLnBrk="1" hangingPunct="1">
              <a:lnSpc>
                <a:spcPct val="90000"/>
              </a:lnSpc>
            </a:pPr>
            <a:r>
              <a:rPr lang="en-US" dirty="0" smtClean="0"/>
              <a:t>Motor learning</a:t>
            </a:r>
          </a:p>
          <a:p>
            <a:pPr eaLnBrk="1" hangingPunct="1">
              <a:lnSpc>
                <a:spcPct val="90000"/>
              </a:lnSpc>
            </a:pPr>
            <a:r>
              <a:rPr lang="en-US" dirty="0" smtClean="0"/>
              <a:t>Classical conditioning</a:t>
            </a:r>
          </a:p>
          <a:p>
            <a:pPr eaLnBrk="1" hangingPunct="1">
              <a:lnSpc>
                <a:spcPct val="90000"/>
              </a:lnSpc>
            </a:pPr>
            <a:r>
              <a:rPr lang="en-US" dirty="0" smtClean="0"/>
              <a:t>Repetition priming</a:t>
            </a:r>
          </a:p>
          <a:p>
            <a:pPr lvl="1" eaLnBrk="1" hangingPunct="1">
              <a:lnSpc>
                <a:spcPct val="90000"/>
              </a:lnSpc>
            </a:pPr>
            <a:r>
              <a:rPr lang="en-US" dirty="0" smtClean="0"/>
              <a:t>The ability to improve performance after initial exposure to information</a:t>
            </a:r>
          </a:p>
          <a:p>
            <a:pPr eaLnBrk="1" hangingPunct="1">
              <a:lnSpc>
                <a:spcPct val="90000"/>
              </a:lnSpc>
              <a:buNone/>
            </a:pPr>
            <a:endParaRPr lang="en-US" dirty="0" smtClean="0"/>
          </a:p>
          <a:p>
            <a:pPr eaLnBrk="1" hangingPunct="1">
              <a:lnSpc>
                <a:spcPct val="90000"/>
              </a:lnSpc>
              <a:buNone/>
            </a:pPr>
            <a:r>
              <a:rPr lang="en-US" b="1" dirty="0" smtClean="0">
                <a:solidFill>
                  <a:srgbClr val="1F7555"/>
                </a:solidFill>
              </a:rPr>
              <a:t>NOTE: losses in these domains are unpredictable</a:t>
            </a:r>
          </a:p>
        </p:txBody>
      </p:sp>
      <p:sp>
        <p:nvSpPr>
          <p:cNvPr id="4" name="TextBox 3"/>
          <p:cNvSpPr txBox="1"/>
          <p:nvPr/>
        </p:nvSpPr>
        <p:spPr>
          <a:xfrm>
            <a:off x="304800" y="6400800"/>
            <a:ext cx="3429000" cy="338554"/>
          </a:xfrm>
          <a:prstGeom prst="rect">
            <a:avLst/>
          </a:prstGeom>
          <a:noFill/>
        </p:spPr>
        <p:txBody>
          <a:bodyPr wrap="square" rtlCol="0">
            <a:spAutoFit/>
          </a:bodyPr>
          <a:lstStyle/>
          <a:p>
            <a:r>
              <a:rPr lang="en-US" sz="1600" dirty="0" smtClean="0">
                <a:latin typeface="+mn-lt"/>
              </a:rPr>
              <a:t>Courtesy Cameron Camp, PhD</a:t>
            </a:r>
            <a:endParaRPr lang="en-US" sz="1600" dirty="0">
              <a:latin typeface="+mn-lt"/>
            </a:endParaRPr>
          </a:p>
        </p:txBody>
      </p:sp>
      <p:pic>
        <p:nvPicPr>
          <p:cNvPr id="38914" name="Picture 2" descr="C:\Documents and Settings\Administrator\Local Settings\Temporary Internet Files\Content.IE5\HKNEX5OL\MC900186172[1].wmf"/>
          <p:cNvPicPr>
            <a:picLocks noChangeAspect="1" noChangeArrowheads="1"/>
          </p:cNvPicPr>
          <p:nvPr/>
        </p:nvPicPr>
        <p:blipFill>
          <a:blip r:embed="rId3"/>
          <a:srcRect/>
          <a:stretch>
            <a:fillRect/>
          </a:stretch>
        </p:blipFill>
        <p:spPr bwMode="auto">
          <a:xfrm>
            <a:off x="7629754" y="1752600"/>
            <a:ext cx="1285646" cy="1912010"/>
          </a:xfrm>
          <a:prstGeom prst="rect">
            <a:avLst/>
          </a:prstGeom>
          <a:noFill/>
        </p:spPr>
      </p:pic>
    </p:spTree>
    <p:extLst>
      <p:ext uri="{BB962C8B-B14F-4D97-AF65-F5344CB8AC3E}">
        <p14:creationId xmlns:p14="http://schemas.microsoft.com/office/powerpoint/2010/main" val="16852509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ts val="1200"/>
              </a:spcBef>
            </a:pPr>
            <a:r>
              <a:rPr lang="en-US" sz="3200" dirty="0" smtClean="0"/>
              <a:t>How do we support social engagement?</a:t>
            </a:r>
          </a:p>
          <a:p>
            <a:pPr>
              <a:spcBef>
                <a:spcPts val="1200"/>
              </a:spcBef>
            </a:pPr>
            <a:r>
              <a:rPr lang="en-US" sz="3200" dirty="0" smtClean="0"/>
              <a:t>What lifestyle changes can we manage?</a:t>
            </a:r>
          </a:p>
          <a:p>
            <a:pPr>
              <a:spcBef>
                <a:spcPts val="1200"/>
              </a:spcBef>
            </a:pPr>
            <a:r>
              <a:rPr lang="en-US" sz="3200" dirty="0" smtClean="0"/>
              <a:t>Who is willing to take on new roles or support the affected person in fulfilling role expectations?</a:t>
            </a:r>
          </a:p>
          <a:p>
            <a:pPr>
              <a:spcBef>
                <a:spcPts val="1200"/>
              </a:spcBef>
            </a:pPr>
            <a:r>
              <a:rPr lang="en-US" sz="3200" dirty="0" smtClean="0"/>
              <a:t>How will we respond to the need for an abrupt transition?</a:t>
            </a:r>
          </a:p>
          <a:p>
            <a:pPr lvl="1"/>
            <a:endParaRPr lang="en-US" dirty="0" smtClean="0"/>
          </a:p>
          <a:p>
            <a:endParaRPr lang="en-US" dirty="0"/>
          </a:p>
        </p:txBody>
      </p:sp>
      <p:sp>
        <p:nvSpPr>
          <p:cNvPr id="3" name="Title 2"/>
          <p:cNvSpPr>
            <a:spLocks noGrp="1"/>
          </p:cNvSpPr>
          <p:nvPr>
            <p:ph type="title"/>
          </p:nvPr>
        </p:nvSpPr>
        <p:spPr/>
        <p:txBody>
          <a:bodyPr>
            <a:noAutofit/>
          </a:bodyPr>
          <a:lstStyle/>
          <a:p>
            <a:r>
              <a:rPr lang="en-US" sz="4000" b="1" dirty="0" smtClean="0">
                <a:solidFill>
                  <a:schemeClr val="bg1"/>
                </a:solidFill>
                <a:effectLst>
                  <a:outerShdw blurRad="38100" dist="38100" dir="2700000" algn="tl">
                    <a:srgbClr val="000000">
                      <a:alpha val="43137"/>
                    </a:srgbClr>
                  </a:outerShdw>
                </a:effectLst>
              </a:rPr>
              <a:t>Decisions the affected person and caregivers must make:</a:t>
            </a:r>
            <a:endParaRPr lang="en-US" sz="4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746652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2"/>
          <p:cNvSpPr>
            <a:spLocks noGrp="1" noChangeArrowheads="1"/>
          </p:cNvSpPr>
          <p:nvPr>
            <p:ph type="title"/>
          </p:nvPr>
        </p:nvSpPr>
        <p:spPr>
          <a:xfrm>
            <a:off x="1219200" y="0"/>
            <a:ext cx="7519916" cy="1143000"/>
          </a:xfrm>
        </p:spPr>
        <p:txBody>
          <a:bodyPr/>
          <a:lstStyle/>
          <a:p>
            <a:pPr algn="l"/>
            <a:r>
              <a:rPr lang="en-US" sz="4000" b="1" dirty="0">
                <a:solidFill>
                  <a:schemeClr val="bg1"/>
                </a:solidFill>
                <a:effectLst>
                  <a:outerShdw blurRad="38100" dist="38100" dir="2700000" algn="tl">
                    <a:srgbClr val="000000">
                      <a:alpha val="43137"/>
                    </a:srgbClr>
                  </a:outerShdw>
                </a:effectLst>
                <a:latin typeface="Calibri" pitchFamily="34" charset="0"/>
              </a:rPr>
              <a:t>Mrs. </a:t>
            </a:r>
            <a:r>
              <a:rPr lang="en-US" sz="4000" b="1" dirty="0" smtClean="0">
                <a:solidFill>
                  <a:schemeClr val="bg1"/>
                </a:solidFill>
                <a:effectLst>
                  <a:outerShdw blurRad="38100" dist="38100" dir="2700000" algn="tl">
                    <a:srgbClr val="000000">
                      <a:alpha val="43137"/>
                    </a:srgbClr>
                  </a:outerShdw>
                </a:effectLst>
                <a:latin typeface="Calibri" pitchFamily="34" charset="0"/>
              </a:rPr>
              <a:t>P. struggles at home</a:t>
            </a:r>
            <a:endParaRPr lang="en-US" sz="4000" b="0" i="1" dirty="0">
              <a:solidFill>
                <a:schemeClr val="bg1"/>
              </a:solidFill>
              <a:effectLst>
                <a:outerShdw blurRad="38100" dist="38100" dir="2700000" algn="tl">
                  <a:srgbClr val="000000">
                    <a:alpha val="43137"/>
                  </a:srgbClr>
                </a:outerShdw>
              </a:effectLst>
              <a:latin typeface="Calibri" pitchFamily="34" charset="0"/>
            </a:endParaRPr>
          </a:p>
        </p:txBody>
      </p:sp>
      <p:sp>
        <p:nvSpPr>
          <p:cNvPr id="711683" name="Rectangle 3"/>
          <p:cNvSpPr>
            <a:spLocks noGrp="1" noChangeArrowheads="1"/>
          </p:cNvSpPr>
          <p:nvPr>
            <p:ph type="body" idx="1"/>
          </p:nvPr>
        </p:nvSpPr>
        <p:spPr>
          <a:xfrm>
            <a:off x="276452" y="1143000"/>
            <a:ext cx="7953148" cy="4991100"/>
          </a:xfrm>
        </p:spPr>
        <p:txBody>
          <a:bodyPr>
            <a:normAutofit fontScale="92500" lnSpcReduction="10000"/>
          </a:bodyPr>
          <a:lstStyle/>
          <a:p>
            <a:endParaRPr lang="en-US" sz="2000" dirty="0" smtClean="0">
              <a:latin typeface="Calibri" pitchFamily="34" charset="0"/>
            </a:endParaRPr>
          </a:p>
          <a:p>
            <a:r>
              <a:rPr lang="en-US" b="1" dirty="0" smtClean="0">
                <a:solidFill>
                  <a:srgbClr val="245A36"/>
                </a:solidFill>
                <a:latin typeface="Calibri" pitchFamily="34" charset="0"/>
              </a:rPr>
              <a:t>Son living in the home was unreliable</a:t>
            </a:r>
          </a:p>
          <a:p>
            <a:pPr lvl="1"/>
            <a:r>
              <a:rPr lang="en-US" dirty="0" smtClean="0">
                <a:latin typeface="Calibri" pitchFamily="34" charset="0"/>
              </a:rPr>
              <a:t>Mental health issues/Financial exploitation</a:t>
            </a:r>
          </a:p>
          <a:p>
            <a:pPr lvl="1"/>
            <a:r>
              <a:rPr lang="en-US" dirty="0" smtClean="0">
                <a:latin typeface="Calibri" pitchFamily="34" charset="0"/>
              </a:rPr>
              <a:t>Report made to Adult Protective Services by neighbor</a:t>
            </a:r>
          </a:p>
          <a:p>
            <a:r>
              <a:rPr lang="en-US" b="1" dirty="0" smtClean="0">
                <a:solidFill>
                  <a:srgbClr val="245A36"/>
                </a:solidFill>
                <a:latin typeface="Calibri" pitchFamily="34" charset="0"/>
              </a:rPr>
              <a:t>Contracted home health service </a:t>
            </a:r>
          </a:p>
          <a:p>
            <a:pPr lvl="1"/>
            <a:r>
              <a:rPr lang="en-US" dirty="0" smtClean="0">
                <a:latin typeface="Calibri" pitchFamily="34" charset="0"/>
              </a:rPr>
              <a:t>Deemed intrusive by Mrs. P and exploitative by family</a:t>
            </a:r>
          </a:p>
          <a:p>
            <a:pPr lvl="1"/>
            <a:r>
              <a:rPr lang="en-US" dirty="0" smtClean="0">
                <a:latin typeface="Calibri" pitchFamily="34" charset="0"/>
              </a:rPr>
              <a:t>Paid caregiver’s health issues precluded Mrs. P’s usual long daily walks</a:t>
            </a:r>
          </a:p>
          <a:p>
            <a:pPr lvl="1"/>
            <a:r>
              <a:rPr lang="en-US" dirty="0" smtClean="0">
                <a:latin typeface="Calibri" pitchFamily="34" charset="0"/>
              </a:rPr>
              <a:t>Mrs. P reported distress at being under “house arrest”</a:t>
            </a:r>
            <a:endParaRPr lang="en-US" dirty="0">
              <a:latin typeface="Calibri" pitchFamily="34" charset="0"/>
            </a:endParaRPr>
          </a:p>
        </p:txBody>
      </p:sp>
      <p:pic>
        <p:nvPicPr>
          <p:cNvPr id="5" name="Picture 4" descr="Aunt Kathie face.jpg"/>
          <p:cNvPicPr>
            <a:picLocks noChangeAspect="1"/>
          </p:cNvPicPr>
          <p:nvPr/>
        </p:nvPicPr>
        <p:blipFill>
          <a:blip r:embed="rId2"/>
          <a:stretch>
            <a:fillRect/>
          </a:stretch>
        </p:blipFill>
        <p:spPr>
          <a:xfrm>
            <a:off x="7681069" y="-1"/>
            <a:ext cx="1458098" cy="1458098"/>
          </a:xfrm>
          <a:prstGeom prst="rect">
            <a:avLst/>
          </a:prstGeom>
        </p:spPr>
      </p:pic>
    </p:spTree>
    <p:extLst>
      <p:ext uri="{BB962C8B-B14F-4D97-AF65-F5344CB8AC3E}">
        <p14:creationId xmlns:p14="http://schemas.microsoft.com/office/powerpoint/2010/main" val="9392173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b="1" dirty="0" smtClean="0">
                <a:solidFill>
                  <a:srgbClr val="245A36"/>
                </a:solidFill>
                <a:effectLst>
                  <a:outerShdw blurRad="38100" dist="38100" dir="2700000" algn="tl">
                    <a:srgbClr val="000000">
                      <a:alpha val="43137"/>
                    </a:srgbClr>
                  </a:outerShdw>
                </a:effectLst>
              </a:rPr>
              <a:t>Continued to engage in meaningful social activities</a:t>
            </a:r>
          </a:p>
          <a:p>
            <a:pPr lvl="1"/>
            <a:r>
              <a:rPr lang="en-US" dirty="0" smtClean="0"/>
              <a:t>Walked to Mass every Sunday</a:t>
            </a:r>
          </a:p>
          <a:p>
            <a:pPr lvl="1"/>
            <a:r>
              <a:rPr lang="en-US" dirty="0" smtClean="0"/>
              <a:t>Made monthly trips to the Metropolitan Opera House</a:t>
            </a:r>
          </a:p>
          <a:p>
            <a:pPr lvl="1"/>
            <a:r>
              <a:rPr lang="en-US" dirty="0" smtClean="0"/>
              <a:t>Traveled by bus to visit family in neighboring states</a:t>
            </a:r>
          </a:p>
          <a:p>
            <a:r>
              <a:rPr lang="en-US" b="1" dirty="0" smtClean="0">
                <a:solidFill>
                  <a:srgbClr val="245A36"/>
                </a:solidFill>
                <a:effectLst>
                  <a:outerShdw blurRad="38100" dist="38100" dir="2700000" algn="tl">
                    <a:srgbClr val="000000">
                      <a:alpha val="43137"/>
                    </a:srgbClr>
                  </a:outerShdw>
                </a:effectLst>
              </a:rPr>
              <a:t>Identified niece as a trustworthy confidant</a:t>
            </a:r>
          </a:p>
          <a:p>
            <a:r>
              <a:rPr lang="en-US" b="1" dirty="0" smtClean="0">
                <a:solidFill>
                  <a:srgbClr val="C00000"/>
                </a:solidFill>
                <a:effectLst>
                  <a:outerShdw blurRad="38100" dist="38100" dir="2700000" algn="tl">
                    <a:srgbClr val="000000">
                      <a:alpha val="43137"/>
                    </a:srgbClr>
                  </a:outerShdw>
                </a:effectLst>
              </a:rPr>
              <a:t>No plans </a:t>
            </a:r>
            <a:r>
              <a:rPr lang="en-US" dirty="0" smtClean="0"/>
              <a:t>were made for an abrupt transition</a:t>
            </a:r>
          </a:p>
          <a:p>
            <a:pPr marL="228600" lvl="1" indent="0">
              <a:buNone/>
            </a:pPr>
            <a:endParaRPr lang="en-US" dirty="0"/>
          </a:p>
        </p:txBody>
      </p:sp>
      <p:sp>
        <p:nvSpPr>
          <p:cNvPr id="3" name="Title 2"/>
          <p:cNvSpPr>
            <a:spLocks noGrp="1"/>
          </p:cNvSpPr>
          <p:nvPr>
            <p:ph type="title"/>
          </p:nvPr>
        </p:nvSpPr>
        <p:spPr>
          <a:xfrm>
            <a:off x="381000" y="175998"/>
            <a:ext cx="8229600" cy="1143000"/>
          </a:xfrm>
        </p:spPr>
        <p:txBody>
          <a:bodyPr/>
          <a:lstStyle/>
          <a:p>
            <a:r>
              <a:rPr lang="en-US" sz="4000" b="1" dirty="0" smtClean="0">
                <a:solidFill>
                  <a:schemeClr val="bg1"/>
                </a:solidFill>
                <a:effectLst>
                  <a:outerShdw blurRad="38100" dist="38100" dir="2700000" algn="tl">
                    <a:srgbClr val="000000">
                      <a:alpha val="43137"/>
                    </a:srgbClr>
                  </a:outerShdw>
                </a:effectLst>
              </a:rPr>
              <a:t>What did Mrs. P do?</a:t>
            </a:r>
            <a:endParaRPr lang="en-US" sz="4000" b="1" dirty="0">
              <a:solidFill>
                <a:schemeClr val="bg1"/>
              </a:solidFill>
              <a:effectLst>
                <a:outerShdw blurRad="38100" dist="38100" dir="2700000" algn="tl">
                  <a:srgbClr val="000000">
                    <a:alpha val="43137"/>
                  </a:srgbClr>
                </a:outerShdw>
              </a:effectLst>
            </a:endParaRPr>
          </a:p>
        </p:txBody>
      </p:sp>
      <p:pic>
        <p:nvPicPr>
          <p:cNvPr id="4" name="Picture 3" descr="Aunt Kathie face.jpg"/>
          <p:cNvPicPr>
            <a:picLocks noChangeAspect="1"/>
          </p:cNvPicPr>
          <p:nvPr/>
        </p:nvPicPr>
        <p:blipFill>
          <a:blip r:embed="rId2"/>
          <a:stretch>
            <a:fillRect/>
          </a:stretch>
        </p:blipFill>
        <p:spPr>
          <a:xfrm>
            <a:off x="7691365" y="-1"/>
            <a:ext cx="1447801" cy="1447801"/>
          </a:xfrm>
          <a:prstGeom prst="rect">
            <a:avLst/>
          </a:prstGeom>
        </p:spPr>
      </p:pic>
    </p:spTree>
    <p:extLst>
      <p:ext uri="{BB962C8B-B14F-4D97-AF65-F5344CB8AC3E}">
        <p14:creationId xmlns:p14="http://schemas.microsoft.com/office/powerpoint/2010/main" val="17044115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Advocacy Groups</a:t>
            </a:r>
          </a:p>
          <a:p>
            <a:r>
              <a:rPr lang="en-US" dirty="0" smtClean="0"/>
              <a:t>Healthcare Team</a:t>
            </a:r>
          </a:p>
          <a:p>
            <a:pPr lvl="1"/>
            <a:r>
              <a:rPr lang="en-US" dirty="0" smtClean="0"/>
              <a:t>Case management; Social services</a:t>
            </a:r>
          </a:p>
          <a:p>
            <a:r>
              <a:rPr lang="en-US" dirty="0"/>
              <a:t>Trusted family members or friends</a:t>
            </a:r>
          </a:p>
          <a:p>
            <a:r>
              <a:rPr lang="en-US" dirty="0" smtClean="0"/>
              <a:t>Family’s community or social network</a:t>
            </a:r>
          </a:p>
          <a:p>
            <a:r>
              <a:rPr lang="en-US" dirty="0" smtClean="0"/>
              <a:t>Clergy </a:t>
            </a:r>
          </a:p>
          <a:p>
            <a:pPr marL="0" indent="0">
              <a:buNone/>
            </a:pPr>
            <a:endParaRPr lang="en-US" dirty="0" smtClean="0"/>
          </a:p>
          <a:p>
            <a:pPr marL="0" indent="0">
              <a:buNone/>
            </a:pPr>
            <a:r>
              <a:rPr lang="en-US" dirty="0" smtClean="0"/>
              <a:t> </a:t>
            </a:r>
            <a:endParaRPr lang="en-US" dirty="0"/>
          </a:p>
        </p:txBody>
      </p:sp>
      <p:sp>
        <p:nvSpPr>
          <p:cNvPr id="3" name="Title 2"/>
          <p:cNvSpPr>
            <a:spLocks noGrp="1"/>
          </p:cNvSpPr>
          <p:nvPr>
            <p:ph type="title"/>
          </p:nvPr>
        </p:nvSpPr>
        <p:spPr/>
        <p:txBody>
          <a:bodyPr/>
          <a:lstStyle/>
          <a:p>
            <a:r>
              <a:rPr lang="en-US" sz="4000" b="1" dirty="0" smtClean="0">
                <a:solidFill>
                  <a:schemeClr val="bg1"/>
                </a:solidFill>
                <a:effectLst>
                  <a:outerShdw blurRad="38100" dist="38100" dir="2700000" algn="tl">
                    <a:srgbClr val="000000">
                      <a:alpha val="43137"/>
                    </a:srgbClr>
                  </a:outerShdw>
                </a:effectLst>
              </a:rPr>
              <a:t>Who can help with these decisions</a:t>
            </a:r>
            <a:r>
              <a:rPr lang="en-US" sz="3200" dirty="0" smtClean="0">
                <a:solidFill>
                  <a:schemeClr val="accent3">
                    <a:lumMod val="20000"/>
                    <a:lumOff val="80000"/>
                  </a:schemeClr>
                </a:solidFill>
                <a:effectLst>
                  <a:outerShdw blurRad="38100" dist="38100" dir="2700000" algn="tl">
                    <a:srgbClr val="000000">
                      <a:alpha val="43137"/>
                    </a:srgbClr>
                  </a:outerShdw>
                </a:effectLst>
              </a:rPr>
              <a:t>?</a:t>
            </a:r>
            <a:endParaRPr lang="en-US" sz="3200" dirty="0">
              <a:solidFill>
                <a:schemeClr val="accent3">
                  <a:lumMod val="20000"/>
                  <a:lumOff val="8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618419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smtClean="0">
                <a:solidFill>
                  <a:schemeClr val="bg1">
                    <a:lumMod val="50000"/>
                  </a:schemeClr>
                </a:solidFill>
              </a:rPr>
              <a:t>Diagnosis</a:t>
            </a:r>
          </a:p>
          <a:p>
            <a:r>
              <a:rPr lang="en-US" sz="3200" dirty="0" smtClean="0">
                <a:solidFill>
                  <a:schemeClr val="bg1">
                    <a:lumMod val="50000"/>
                  </a:schemeClr>
                </a:solidFill>
              </a:rPr>
              <a:t>Initial Treatment</a:t>
            </a:r>
          </a:p>
          <a:p>
            <a:r>
              <a:rPr lang="en-US" sz="3200" b="1" dirty="0" smtClean="0">
                <a:solidFill>
                  <a:srgbClr val="245A36"/>
                </a:solidFill>
                <a:effectLst>
                  <a:outerShdw blurRad="38100" dist="38100" dir="2700000" algn="tl">
                    <a:srgbClr val="000000">
                      <a:alpha val="43137"/>
                    </a:srgbClr>
                  </a:outerShdw>
                </a:effectLst>
              </a:rPr>
              <a:t>Daily Living with Dementia</a:t>
            </a:r>
          </a:p>
          <a:p>
            <a:pPr lvl="1"/>
            <a:r>
              <a:rPr lang="en-US" sz="2800" dirty="0" smtClean="0">
                <a:solidFill>
                  <a:schemeClr val="bg1">
                    <a:lumMod val="50000"/>
                  </a:schemeClr>
                </a:solidFill>
              </a:rPr>
              <a:t>Lifestyle and Role Changes  </a:t>
            </a:r>
          </a:p>
          <a:p>
            <a:pPr lvl="1"/>
            <a:r>
              <a:rPr lang="en-US" sz="2800" b="1" dirty="0" smtClean="0">
                <a:solidFill>
                  <a:srgbClr val="245A36"/>
                </a:solidFill>
                <a:effectLst>
                  <a:outerShdw blurRad="38100" dist="38100" dir="2700000" algn="tl">
                    <a:srgbClr val="000000">
                      <a:alpha val="43137"/>
                    </a:srgbClr>
                  </a:outerShdw>
                </a:effectLst>
              </a:rPr>
              <a:t>Autonomy and Independence</a:t>
            </a:r>
          </a:p>
          <a:p>
            <a:r>
              <a:rPr lang="en-US" sz="3200" dirty="0" smtClean="0">
                <a:solidFill>
                  <a:schemeClr val="bg1">
                    <a:lumMod val="50000"/>
                  </a:schemeClr>
                </a:solidFill>
              </a:rPr>
              <a:t>When Death is Near</a:t>
            </a:r>
          </a:p>
          <a:p>
            <a:pPr>
              <a:buNone/>
            </a:pPr>
            <a:endParaRPr lang="en-US" dirty="0"/>
          </a:p>
        </p:txBody>
      </p:sp>
      <p:sp>
        <p:nvSpPr>
          <p:cNvPr id="3" name="Title 2"/>
          <p:cNvSpPr>
            <a:spLocks noGrp="1"/>
          </p:cNvSpPr>
          <p:nvPr>
            <p:ph type="title"/>
          </p:nvPr>
        </p:nvSpPr>
        <p:spPr/>
        <p:txBody>
          <a:bodyPr>
            <a:normAutofit/>
          </a:bodyPr>
          <a:lstStyle/>
          <a:p>
            <a:r>
              <a:rPr lang="en-US" sz="5400" b="1" dirty="0" smtClean="0">
                <a:solidFill>
                  <a:schemeClr val="bg1"/>
                </a:solidFill>
              </a:rPr>
              <a:t>Decision point #4 </a:t>
            </a:r>
            <a:endParaRPr lang="en-US" sz="5400" b="1" dirty="0">
              <a:solidFill>
                <a:schemeClr val="bg1"/>
              </a:solidFill>
            </a:endParaRPr>
          </a:p>
        </p:txBody>
      </p:sp>
    </p:spTree>
    <p:extLst>
      <p:ext uri="{BB962C8B-B14F-4D97-AF65-F5344CB8AC3E}">
        <p14:creationId xmlns:p14="http://schemas.microsoft.com/office/powerpoint/2010/main" val="31323214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600201"/>
            <a:ext cx="7620000" cy="4267200"/>
          </a:xfrm>
        </p:spPr>
        <p:txBody>
          <a:bodyPr/>
          <a:lstStyle/>
          <a:p>
            <a:r>
              <a:rPr lang="en-US" dirty="0" smtClean="0"/>
              <a:t>Autonomy is the ability to </a:t>
            </a:r>
            <a:r>
              <a:rPr lang="en-US" b="1" dirty="0" smtClean="0">
                <a:solidFill>
                  <a:srgbClr val="245A36"/>
                </a:solidFill>
                <a:effectLst>
                  <a:outerShdw blurRad="38100" dist="38100" dir="2700000" algn="tl">
                    <a:srgbClr val="000000">
                      <a:alpha val="43137"/>
                    </a:srgbClr>
                  </a:outerShdw>
                </a:effectLst>
              </a:rPr>
              <a:t>MAKE DECISIONS</a:t>
            </a:r>
            <a:r>
              <a:rPr lang="en-US" dirty="0" smtClean="0">
                <a:solidFill>
                  <a:srgbClr val="00B050"/>
                </a:solidFill>
              </a:rPr>
              <a:t> </a:t>
            </a:r>
            <a:r>
              <a:rPr lang="en-US" dirty="0" smtClean="0"/>
              <a:t>for yourself</a:t>
            </a:r>
          </a:p>
          <a:p>
            <a:r>
              <a:rPr lang="en-US" dirty="0" smtClean="0"/>
              <a:t>Independence is to ability to </a:t>
            </a:r>
            <a:r>
              <a:rPr lang="en-US" b="1" dirty="0" smtClean="0">
                <a:solidFill>
                  <a:srgbClr val="245A36"/>
                </a:solidFill>
                <a:effectLst>
                  <a:outerShdw blurRad="38100" dist="38100" dir="2700000" algn="tl">
                    <a:srgbClr val="000000">
                      <a:alpha val="43137"/>
                    </a:srgbClr>
                  </a:outerShdw>
                </a:effectLst>
              </a:rPr>
              <a:t>DO THINGS </a:t>
            </a:r>
            <a:r>
              <a:rPr lang="en-US" dirty="0" smtClean="0"/>
              <a:t>for yourself</a:t>
            </a:r>
          </a:p>
          <a:p>
            <a:pPr algn="ctr">
              <a:buNone/>
            </a:pPr>
            <a:r>
              <a:rPr lang="en-US" sz="3200" dirty="0" smtClean="0"/>
              <a:t>Which would be more painful for you to see in someone you love?</a:t>
            </a:r>
          </a:p>
          <a:p>
            <a:pPr lvl="1">
              <a:buNone/>
            </a:pPr>
            <a:endParaRPr lang="en-US" dirty="0" smtClean="0"/>
          </a:p>
        </p:txBody>
      </p:sp>
      <p:sp>
        <p:nvSpPr>
          <p:cNvPr id="3" name="Title 2"/>
          <p:cNvSpPr>
            <a:spLocks noGrp="1"/>
          </p:cNvSpPr>
          <p:nvPr>
            <p:ph type="title"/>
          </p:nvPr>
        </p:nvSpPr>
        <p:spPr/>
        <p:txBody>
          <a:bodyPr>
            <a:normAutofit/>
          </a:bodyPr>
          <a:lstStyle/>
          <a:p>
            <a:r>
              <a:rPr lang="en-US" sz="4000" b="1" i="1" dirty="0">
                <a:solidFill>
                  <a:schemeClr val="bg1"/>
                </a:solidFill>
                <a:effectLst>
                  <a:outerShdw blurRad="38100" dist="38100" dir="2700000" algn="tl">
                    <a:srgbClr val="000000">
                      <a:alpha val="43137"/>
                    </a:srgbClr>
                  </a:outerShdw>
                </a:effectLst>
              </a:rPr>
              <a:t>“and the survey says…” </a:t>
            </a:r>
            <a:endParaRPr lang="en-US" sz="4000" b="1"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304800" y="4876800"/>
            <a:ext cx="3979832" cy="830997"/>
          </a:xfrm>
          <a:prstGeom prst="rect">
            <a:avLst/>
          </a:prstGeom>
          <a:noFill/>
          <a:ln>
            <a:solidFill>
              <a:srgbClr val="00B050"/>
            </a:solidFill>
          </a:ln>
        </p:spPr>
        <p:txBody>
          <a:bodyPr wrap="square" rtlCol="0">
            <a:spAutoFit/>
          </a:bodyPr>
          <a:lstStyle/>
          <a:p>
            <a:pPr algn="ctr"/>
            <a:r>
              <a:rPr lang="en-US" sz="2400" dirty="0" smtClean="0"/>
              <a:t>Loss of Autonomy:</a:t>
            </a:r>
          </a:p>
          <a:p>
            <a:pPr algn="ctr"/>
            <a:r>
              <a:rPr lang="en-US" sz="2400" b="1" dirty="0" smtClean="0">
                <a:solidFill>
                  <a:srgbClr val="00B050"/>
                </a:solidFill>
              </a:rPr>
              <a:t>GREEN CARD</a:t>
            </a:r>
            <a:endParaRPr lang="en-US" sz="2400" b="1" dirty="0">
              <a:solidFill>
                <a:srgbClr val="00B050"/>
              </a:solidFill>
            </a:endParaRPr>
          </a:p>
        </p:txBody>
      </p:sp>
      <p:sp>
        <p:nvSpPr>
          <p:cNvPr id="5" name="TextBox 4"/>
          <p:cNvSpPr txBox="1"/>
          <p:nvPr/>
        </p:nvSpPr>
        <p:spPr>
          <a:xfrm>
            <a:off x="5029200" y="4892763"/>
            <a:ext cx="3979832" cy="830997"/>
          </a:xfrm>
          <a:prstGeom prst="rect">
            <a:avLst/>
          </a:prstGeom>
          <a:noFill/>
          <a:ln>
            <a:solidFill>
              <a:srgbClr val="FF0000"/>
            </a:solidFill>
          </a:ln>
        </p:spPr>
        <p:txBody>
          <a:bodyPr wrap="square" rtlCol="0">
            <a:spAutoFit/>
          </a:bodyPr>
          <a:lstStyle/>
          <a:p>
            <a:pPr algn="ctr"/>
            <a:r>
              <a:rPr lang="en-US" sz="2400" dirty="0" smtClean="0"/>
              <a:t>Loss of Independence:</a:t>
            </a:r>
          </a:p>
          <a:p>
            <a:pPr algn="ctr"/>
            <a:r>
              <a:rPr lang="en-US" sz="2400" b="1" dirty="0" smtClean="0">
                <a:solidFill>
                  <a:srgbClr val="FF0000"/>
                </a:solidFill>
              </a:rPr>
              <a:t>RED CARD</a:t>
            </a:r>
            <a:endParaRPr lang="en-US" sz="2400" b="1" dirty="0">
              <a:solidFill>
                <a:srgbClr val="FF0000"/>
              </a:solidFill>
            </a:endParaRPr>
          </a:p>
        </p:txBody>
      </p:sp>
      <p:pic>
        <p:nvPicPr>
          <p:cNvPr id="6" name="Picture 5" descr="Beeson Red Green.jpg"/>
          <p:cNvPicPr>
            <a:picLocks noChangeAspect="1"/>
          </p:cNvPicPr>
          <p:nvPr/>
        </p:nvPicPr>
        <p:blipFill>
          <a:blip r:embed="rId2"/>
          <a:stretch>
            <a:fillRect/>
          </a:stretch>
        </p:blipFill>
        <p:spPr>
          <a:xfrm>
            <a:off x="0" y="0"/>
            <a:ext cx="1368078" cy="1295399"/>
          </a:xfrm>
          <a:prstGeom prst="rect">
            <a:avLst/>
          </a:prstGeom>
        </p:spPr>
      </p:pic>
    </p:spTree>
    <p:extLst>
      <p:ext uri="{BB962C8B-B14F-4D97-AF65-F5344CB8AC3E}">
        <p14:creationId xmlns:p14="http://schemas.microsoft.com/office/powerpoint/2010/main" val="332655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smtClean="0"/>
              <a:t>When to recommend  to stop driving </a:t>
            </a:r>
          </a:p>
          <a:p>
            <a:r>
              <a:rPr lang="en-US" sz="3200" dirty="0" smtClean="0"/>
              <a:t>When to recommend 24/7 supervision</a:t>
            </a:r>
          </a:p>
          <a:p>
            <a:r>
              <a:rPr lang="en-US" sz="3200" dirty="0" smtClean="0"/>
              <a:t>When to activate proxy decision makers</a:t>
            </a:r>
          </a:p>
          <a:p>
            <a:r>
              <a:rPr lang="en-US" sz="3200" dirty="0" smtClean="0"/>
              <a:t>How to manage problem behaviors</a:t>
            </a:r>
            <a:endParaRPr lang="en-US" sz="3200" dirty="0"/>
          </a:p>
        </p:txBody>
      </p:sp>
      <p:sp>
        <p:nvSpPr>
          <p:cNvPr id="3" name="Title 2"/>
          <p:cNvSpPr>
            <a:spLocks noGrp="1"/>
          </p:cNvSpPr>
          <p:nvPr>
            <p:ph type="title"/>
          </p:nvPr>
        </p:nvSpPr>
        <p:spPr>
          <a:xfrm>
            <a:off x="381000" y="139700"/>
            <a:ext cx="8077200" cy="1003300"/>
          </a:xfrm>
        </p:spPr>
        <p:txBody>
          <a:bodyPr>
            <a:noAutofit/>
          </a:bodyPr>
          <a:lstStyle/>
          <a:p>
            <a:r>
              <a:rPr lang="en-US" sz="4000" b="1" dirty="0" smtClean="0">
                <a:solidFill>
                  <a:schemeClr val="bg1"/>
                </a:solidFill>
                <a:effectLst>
                  <a:outerShdw blurRad="38100" dist="38100" dir="2700000" algn="tl">
                    <a:srgbClr val="000000">
                      <a:alpha val="43137"/>
                    </a:srgbClr>
                  </a:outerShdw>
                </a:effectLst>
              </a:rPr>
              <a:t>Decisions health care team must make:</a:t>
            </a:r>
            <a:endParaRPr lang="en-US" sz="4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860502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800" b="1" dirty="0" smtClean="0">
                <a:solidFill>
                  <a:schemeClr val="bg1"/>
                </a:solidFill>
                <a:effectLst>
                  <a:outerShdw blurRad="38100" dist="38100" dir="2700000" algn="tl">
                    <a:srgbClr val="000000">
                      <a:alpha val="43137"/>
                    </a:srgbClr>
                  </a:outerShdw>
                </a:effectLst>
              </a:rPr>
              <a:t>Who gets to decide?</a:t>
            </a:r>
            <a:endParaRPr lang="en-US" sz="4800" b="1" dirty="0">
              <a:solidFill>
                <a:schemeClr val="bg1"/>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p:txBody>
          <a:bodyPr/>
          <a:lstStyle/>
          <a:p>
            <a:r>
              <a:rPr lang="en-US" dirty="0" smtClean="0"/>
              <a:t>The person with dementia</a:t>
            </a:r>
          </a:p>
          <a:p>
            <a:r>
              <a:rPr lang="en-US" dirty="0" smtClean="0"/>
              <a:t>The primary caregiver</a:t>
            </a:r>
          </a:p>
          <a:p>
            <a:r>
              <a:rPr lang="en-US" dirty="0" smtClean="0"/>
              <a:t>The family </a:t>
            </a:r>
          </a:p>
          <a:p>
            <a:r>
              <a:rPr lang="en-US" dirty="0" smtClean="0"/>
              <a:t>The medical team</a:t>
            </a:r>
            <a:endParaRPr lang="en-US" dirty="0"/>
          </a:p>
        </p:txBody>
      </p:sp>
    </p:spTree>
    <p:extLst>
      <p:ext uri="{BB962C8B-B14F-4D97-AF65-F5344CB8AC3E}">
        <p14:creationId xmlns:p14="http://schemas.microsoft.com/office/powerpoint/2010/main" val="14764252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2197" name="Object 5"/>
          <p:cNvGraphicFramePr>
            <a:graphicFrameLocks noChangeAspect="1"/>
          </p:cNvGraphicFramePr>
          <p:nvPr>
            <p:extLst/>
          </p:nvPr>
        </p:nvGraphicFramePr>
        <p:xfrm>
          <a:off x="-685800" y="-228600"/>
          <a:ext cx="11274993" cy="4648199"/>
        </p:xfrm>
        <a:graphic>
          <a:graphicData uri="http://schemas.openxmlformats.org/presentationml/2006/ole">
            <mc:AlternateContent xmlns:mc="http://schemas.openxmlformats.org/markup-compatibility/2006">
              <mc:Choice xmlns:v="urn:schemas-microsoft-com:vml" Requires="v">
                <p:oleObj spid="_x0000_s1035" name="Bitmap Image" r:id="rId3" imgW="4361905" imgH="2172003" progId="PBrush">
                  <p:embed/>
                </p:oleObj>
              </mc:Choice>
              <mc:Fallback>
                <p:oleObj name="Bitmap Image" r:id="rId3" imgW="4361905" imgH="2172003"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28600"/>
                        <a:ext cx="11274993" cy="4648199"/>
                      </a:xfrm>
                      <a:prstGeom prst="rect">
                        <a:avLst/>
                      </a:prstGeom>
                      <a:noFill/>
                      <a:ln>
                        <a:noFill/>
                      </a:ln>
                      <a:effectLst/>
                    </p:spPr>
                  </p:pic>
                </p:oleObj>
              </mc:Fallback>
            </mc:AlternateContent>
          </a:graphicData>
        </a:graphic>
      </p:graphicFrame>
      <p:sp>
        <p:nvSpPr>
          <p:cNvPr id="392196" name="Rectangle 4"/>
          <p:cNvSpPr>
            <a:spLocks noChangeArrowheads="1"/>
          </p:cNvSpPr>
          <p:nvPr/>
        </p:nvSpPr>
        <p:spPr bwMode="auto">
          <a:xfrm>
            <a:off x="228600" y="1228725"/>
            <a:ext cx="7477125" cy="2106612"/>
          </a:xfrm>
          <a:prstGeom prst="rect">
            <a:avLst/>
          </a:prstGeom>
          <a:noFill/>
          <a:ln w="9525">
            <a:noFill/>
            <a:miter lim="800000"/>
            <a:headEnd/>
            <a:tailEnd/>
          </a:ln>
          <a:effectLst/>
        </p:spPr>
        <p:txBody>
          <a:bodyPr wrap="square" anchor="ctr">
            <a:spAutoFit/>
          </a:bodyPr>
          <a:lstStyle/>
          <a:p>
            <a:pPr algn="ctr"/>
            <a:r>
              <a:rPr lang="en-US" sz="3200" b="1" dirty="0">
                <a:latin typeface="Times New Roman" pitchFamily="18" charset="0"/>
                <a:cs typeface="Times New Roman" pitchFamily="18" charset="0"/>
              </a:rPr>
              <a:t>Driver goes 3 miles with lodged body</a:t>
            </a:r>
          </a:p>
          <a:p>
            <a:pPr algn="ctr"/>
            <a:r>
              <a:rPr lang="en-US" sz="1800" b="1" dirty="0">
                <a:latin typeface="Times New Roman" pitchFamily="18" charset="0"/>
                <a:cs typeface="Times New Roman" pitchFamily="18" charset="0"/>
              </a:rPr>
              <a:t>A motorist hits a pedestrian on 34th Street, then drives to the Sunshine Skyway with the victim stuck in the windshield.</a:t>
            </a:r>
          </a:p>
          <a:p>
            <a:pPr algn="l"/>
            <a:endParaRPr lang="en-US" sz="1600" dirty="0"/>
          </a:p>
          <a:p>
            <a:pPr algn="l"/>
            <a:r>
              <a:rPr lang="en-US" sz="1600" dirty="0"/>
              <a:t>By CRAIG PITTMAN, Times Staff Writer</a:t>
            </a:r>
            <a:br>
              <a:rPr lang="en-US" sz="1600" dirty="0"/>
            </a:br>
            <a:r>
              <a:rPr lang="en-US" sz="1600" dirty="0"/>
              <a:t>Published October 20, 2005</a:t>
            </a:r>
            <a:r>
              <a:rPr lang="en-US" sz="1600" dirty="0">
                <a:solidFill>
                  <a:schemeClr val="bg2"/>
                </a:solidFill>
              </a:rPr>
              <a:t/>
            </a:r>
            <a:br>
              <a:rPr lang="en-US" sz="1600" dirty="0">
                <a:solidFill>
                  <a:schemeClr val="bg2"/>
                </a:solidFill>
              </a:rPr>
            </a:br>
            <a:endParaRPr lang="en-US" sz="1600" dirty="0">
              <a:solidFill>
                <a:schemeClr val="bg2"/>
              </a:solidFill>
            </a:endParaRPr>
          </a:p>
        </p:txBody>
      </p:sp>
      <p:sp>
        <p:nvSpPr>
          <p:cNvPr id="392203" name="Rectangle 11"/>
          <p:cNvSpPr>
            <a:spLocks noChangeArrowheads="1"/>
          </p:cNvSpPr>
          <p:nvPr/>
        </p:nvSpPr>
        <p:spPr bwMode="auto">
          <a:xfrm>
            <a:off x="4183063" y="2370138"/>
            <a:ext cx="4989512" cy="4622800"/>
          </a:xfrm>
          <a:prstGeom prst="rect">
            <a:avLst/>
          </a:prstGeom>
          <a:solidFill>
            <a:srgbClr val="DBD7BF"/>
          </a:solidFill>
          <a:ln w="9525">
            <a:noFill/>
            <a:miter lim="800000"/>
            <a:headEnd/>
            <a:tailEnd/>
          </a:ln>
          <a:effectLst/>
        </p:spPr>
        <p:txBody>
          <a:bodyPr/>
          <a:lstStyle/>
          <a:p>
            <a:pPr marL="342900" indent="-342900" algn="l">
              <a:lnSpc>
                <a:spcPct val="80000"/>
              </a:lnSpc>
              <a:spcBef>
                <a:spcPct val="20000"/>
              </a:spcBef>
              <a:buClr>
                <a:schemeClr val="tx2"/>
              </a:buClr>
              <a:buSzPct val="80000"/>
              <a:buFont typeface="Wingdings" pitchFamily="2" charset="2"/>
              <a:buNone/>
            </a:pPr>
            <a:endParaRPr lang="en-US" sz="1600" dirty="0">
              <a:solidFill>
                <a:schemeClr val="bg2"/>
              </a:solidFill>
            </a:endParaRPr>
          </a:p>
          <a:p>
            <a:pPr marL="342900" indent="-342900" algn="l">
              <a:lnSpc>
                <a:spcPct val="80000"/>
              </a:lnSpc>
              <a:spcBef>
                <a:spcPct val="20000"/>
              </a:spcBef>
              <a:buClr>
                <a:schemeClr val="tx2"/>
              </a:buClr>
              <a:buSzPct val="80000"/>
              <a:buFont typeface="Wingdings" pitchFamily="2" charset="2"/>
              <a:buNone/>
            </a:pPr>
            <a:r>
              <a:rPr lang="en-US" sz="1800" dirty="0">
                <a:latin typeface="Times New Roman" pitchFamily="18" charset="0"/>
                <a:cs typeface="Times New Roman" pitchFamily="18" charset="0"/>
              </a:rPr>
              <a:t>ST. PETERSBURG, FL - A 93-year-old motorist struck and killed a pedestrian Wednesday evening, then drove about 3 miles with the body lodged in the windshield until he was stopped at a Sunshine Skyway tollbooth.</a:t>
            </a:r>
          </a:p>
          <a:p>
            <a:pPr marL="342900" indent="-342900" algn="l">
              <a:lnSpc>
                <a:spcPct val="80000"/>
              </a:lnSpc>
              <a:spcBef>
                <a:spcPct val="20000"/>
              </a:spcBef>
              <a:buClr>
                <a:schemeClr val="tx2"/>
              </a:buClr>
              <a:buSzPct val="80000"/>
              <a:buFont typeface="Wingdings" pitchFamily="2" charset="2"/>
              <a:buNone/>
            </a:pPr>
            <a:r>
              <a:rPr lang="en-US" sz="1800" dirty="0">
                <a:latin typeface="Times New Roman" pitchFamily="18" charset="0"/>
                <a:cs typeface="Times New Roman" pitchFamily="18" charset="0"/>
              </a:rPr>
              <a:t>		The driver told officers he thought the body had fallen from the sky, said St. Petersburg police Officer Mike </a:t>
            </a:r>
            <a:r>
              <a:rPr lang="en-US" sz="1800" dirty="0" err="1">
                <a:latin typeface="Times New Roman" pitchFamily="18" charset="0"/>
                <a:cs typeface="Times New Roman" pitchFamily="18" charset="0"/>
              </a:rPr>
              <a:t>Jockers</a:t>
            </a:r>
            <a:r>
              <a:rPr lang="en-US" sz="2000" b="1" dirty="0">
                <a:solidFill>
                  <a:srgbClr val="C00000"/>
                </a:solidFill>
                <a:latin typeface="Times New Roman" pitchFamily="18" charset="0"/>
                <a:cs typeface="Times New Roman" pitchFamily="18" charset="0"/>
              </a:rPr>
              <a:t>.  "He had no idea he had been involved in an accident," </a:t>
            </a:r>
            <a:r>
              <a:rPr lang="en-US" sz="2000" b="1" dirty="0" err="1">
                <a:solidFill>
                  <a:srgbClr val="C00000"/>
                </a:solidFill>
                <a:latin typeface="Times New Roman" pitchFamily="18" charset="0"/>
                <a:cs typeface="Times New Roman" pitchFamily="18" charset="0"/>
              </a:rPr>
              <a:t>Jockers</a:t>
            </a:r>
            <a:r>
              <a:rPr lang="en-US" sz="2000" b="1" dirty="0">
                <a:solidFill>
                  <a:srgbClr val="C00000"/>
                </a:solidFill>
                <a:latin typeface="Times New Roman" pitchFamily="18" charset="0"/>
                <a:cs typeface="Times New Roman" pitchFamily="18" charset="0"/>
              </a:rPr>
              <a:t> said. "He doesn't totally understand what happened.“</a:t>
            </a:r>
          </a:p>
          <a:p>
            <a:pPr marL="342900" indent="-342900" algn="l">
              <a:lnSpc>
                <a:spcPct val="80000"/>
              </a:lnSpc>
              <a:spcBef>
                <a:spcPct val="20000"/>
              </a:spcBef>
              <a:buClr>
                <a:schemeClr val="tx2"/>
              </a:buClr>
              <a:buSzPct val="80000"/>
              <a:buFont typeface="Wingdings" pitchFamily="2" charset="2"/>
              <a:buNone/>
            </a:pPr>
            <a:r>
              <a:rPr lang="en-US" sz="1800" dirty="0">
                <a:latin typeface="Times New Roman" pitchFamily="18" charset="0"/>
                <a:cs typeface="Times New Roman" pitchFamily="18" charset="0"/>
              </a:rPr>
              <a:t>		The driver, who lives in Pinellas Park, told police that he was headed home. Pinellas Park, however, is miles in the opposite direction. </a:t>
            </a:r>
            <a:r>
              <a:rPr lang="en-US" sz="2000" b="1" dirty="0">
                <a:solidFill>
                  <a:srgbClr val="C00000"/>
                </a:solidFill>
                <a:latin typeface="Times New Roman" pitchFamily="18" charset="0"/>
                <a:cs typeface="Times New Roman" pitchFamily="18" charset="0"/>
              </a:rPr>
              <a:t>"Obviously, he was confused," </a:t>
            </a:r>
            <a:r>
              <a:rPr lang="en-US" sz="2000" b="1" dirty="0" err="1">
                <a:solidFill>
                  <a:srgbClr val="C00000"/>
                </a:solidFill>
                <a:latin typeface="Times New Roman" pitchFamily="18" charset="0"/>
                <a:cs typeface="Times New Roman" pitchFamily="18" charset="0"/>
              </a:rPr>
              <a:t>Jockers</a:t>
            </a:r>
            <a:r>
              <a:rPr lang="en-US" sz="2000" b="1" dirty="0">
                <a:solidFill>
                  <a:srgbClr val="C00000"/>
                </a:solidFill>
                <a:latin typeface="Times New Roman" pitchFamily="18" charset="0"/>
                <a:cs typeface="Times New Roman" pitchFamily="18" charset="0"/>
              </a:rPr>
              <a:t> said. "Incredibly confused."</a:t>
            </a:r>
          </a:p>
        </p:txBody>
      </p:sp>
      <p:sp>
        <p:nvSpPr>
          <p:cNvPr id="392204" name="Freeform 12"/>
          <p:cNvSpPr>
            <a:spLocks/>
          </p:cNvSpPr>
          <p:nvPr/>
        </p:nvSpPr>
        <p:spPr bwMode="auto">
          <a:xfrm>
            <a:off x="1262063" y="5964238"/>
            <a:ext cx="7910512" cy="1117600"/>
          </a:xfrm>
          <a:custGeom>
            <a:avLst/>
            <a:gdLst/>
            <a:ahLst/>
            <a:cxnLst>
              <a:cxn ang="0">
                <a:pos x="64" y="594"/>
              </a:cxn>
              <a:cxn ang="0">
                <a:pos x="210" y="402"/>
              </a:cxn>
              <a:cxn ang="0">
                <a:pos x="412" y="530"/>
              </a:cxn>
              <a:cxn ang="0">
                <a:pos x="476" y="438"/>
              </a:cxn>
              <a:cxn ang="0">
                <a:pos x="622" y="502"/>
              </a:cxn>
              <a:cxn ang="0">
                <a:pos x="933" y="393"/>
              </a:cxn>
              <a:cxn ang="0">
                <a:pos x="1106" y="484"/>
              </a:cxn>
              <a:cxn ang="0">
                <a:pos x="1326" y="320"/>
              </a:cxn>
              <a:cxn ang="0">
                <a:pos x="1536" y="466"/>
              </a:cxn>
              <a:cxn ang="0">
                <a:pos x="1609" y="365"/>
              </a:cxn>
              <a:cxn ang="0">
                <a:pos x="1710" y="365"/>
              </a:cxn>
              <a:cxn ang="0">
                <a:pos x="1820" y="411"/>
              </a:cxn>
              <a:cxn ang="0">
                <a:pos x="1847" y="265"/>
              </a:cxn>
              <a:cxn ang="0">
                <a:pos x="2021" y="393"/>
              </a:cxn>
              <a:cxn ang="0">
                <a:pos x="2094" y="310"/>
              </a:cxn>
              <a:cxn ang="0">
                <a:pos x="2176" y="402"/>
              </a:cxn>
              <a:cxn ang="0">
                <a:pos x="2277" y="338"/>
              </a:cxn>
              <a:cxn ang="0">
                <a:pos x="2414" y="402"/>
              </a:cxn>
              <a:cxn ang="0">
                <a:pos x="2652" y="365"/>
              </a:cxn>
              <a:cxn ang="0">
                <a:pos x="2670" y="448"/>
              </a:cxn>
              <a:cxn ang="0">
                <a:pos x="2834" y="374"/>
              </a:cxn>
              <a:cxn ang="0">
                <a:pos x="2908" y="512"/>
              </a:cxn>
              <a:cxn ang="0">
                <a:pos x="3090" y="429"/>
              </a:cxn>
              <a:cxn ang="0">
                <a:pos x="3127" y="484"/>
              </a:cxn>
              <a:cxn ang="0">
                <a:pos x="3282" y="411"/>
              </a:cxn>
              <a:cxn ang="0">
                <a:pos x="3383" y="530"/>
              </a:cxn>
              <a:cxn ang="0">
                <a:pos x="3429" y="411"/>
              </a:cxn>
              <a:cxn ang="0">
                <a:pos x="3529" y="530"/>
              </a:cxn>
              <a:cxn ang="0">
                <a:pos x="3538" y="429"/>
              </a:cxn>
              <a:cxn ang="0">
                <a:pos x="3712" y="585"/>
              </a:cxn>
              <a:cxn ang="0">
                <a:pos x="3804" y="420"/>
              </a:cxn>
              <a:cxn ang="0">
                <a:pos x="3858" y="539"/>
              </a:cxn>
              <a:cxn ang="0">
                <a:pos x="3886" y="411"/>
              </a:cxn>
              <a:cxn ang="0">
                <a:pos x="3968" y="448"/>
              </a:cxn>
              <a:cxn ang="0">
                <a:pos x="4069" y="393"/>
              </a:cxn>
              <a:cxn ang="0">
                <a:pos x="4105" y="448"/>
              </a:cxn>
              <a:cxn ang="0">
                <a:pos x="4169" y="338"/>
              </a:cxn>
              <a:cxn ang="0">
                <a:pos x="4279" y="393"/>
              </a:cxn>
              <a:cxn ang="0">
                <a:pos x="4389" y="283"/>
              </a:cxn>
              <a:cxn ang="0">
                <a:pos x="4489" y="237"/>
              </a:cxn>
              <a:cxn ang="0">
                <a:pos x="4572" y="274"/>
              </a:cxn>
              <a:cxn ang="0">
                <a:pos x="4654" y="137"/>
              </a:cxn>
              <a:cxn ang="0">
                <a:pos x="4718" y="173"/>
              </a:cxn>
              <a:cxn ang="0">
                <a:pos x="4782" y="64"/>
              </a:cxn>
              <a:cxn ang="0">
                <a:pos x="4828" y="0"/>
              </a:cxn>
              <a:cxn ang="0">
                <a:pos x="4956" y="82"/>
              </a:cxn>
              <a:cxn ang="0">
                <a:pos x="4983" y="612"/>
              </a:cxn>
              <a:cxn ang="0">
                <a:pos x="0" y="704"/>
              </a:cxn>
              <a:cxn ang="0">
                <a:pos x="64" y="594"/>
              </a:cxn>
            </a:cxnLst>
            <a:rect l="0" t="0" r="r" b="b"/>
            <a:pathLst>
              <a:path w="4983" h="704">
                <a:moveTo>
                  <a:pt x="64" y="594"/>
                </a:moveTo>
                <a:lnTo>
                  <a:pt x="210" y="402"/>
                </a:lnTo>
                <a:lnTo>
                  <a:pt x="412" y="530"/>
                </a:lnTo>
                <a:lnTo>
                  <a:pt x="476" y="438"/>
                </a:lnTo>
                <a:lnTo>
                  <a:pt x="622" y="502"/>
                </a:lnTo>
                <a:lnTo>
                  <a:pt x="933" y="393"/>
                </a:lnTo>
                <a:lnTo>
                  <a:pt x="1106" y="484"/>
                </a:lnTo>
                <a:lnTo>
                  <a:pt x="1326" y="320"/>
                </a:lnTo>
                <a:lnTo>
                  <a:pt x="1536" y="466"/>
                </a:lnTo>
                <a:lnTo>
                  <a:pt x="1609" y="365"/>
                </a:lnTo>
                <a:lnTo>
                  <a:pt x="1710" y="365"/>
                </a:lnTo>
                <a:lnTo>
                  <a:pt x="1820" y="411"/>
                </a:lnTo>
                <a:lnTo>
                  <a:pt x="1847" y="265"/>
                </a:lnTo>
                <a:lnTo>
                  <a:pt x="2021" y="393"/>
                </a:lnTo>
                <a:lnTo>
                  <a:pt x="2094" y="310"/>
                </a:lnTo>
                <a:lnTo>
                  <a:pt x="2176" y="402"/>
                </a:lnTo>
                <a:lnTo>
                  <a:pt x="2277" y="338"/>
                </a:lnTo>
                <a:lnTo>
                  <a:pt x="2414" y="402"/>
                </a:lnTo>
                <a:lnTo>
                  <a:pt x="2652" y="365"/>
                </a:lnTo>
                <a:lnTo>
                  <a:pt x="2670" y="448"/>
                </a:lnTo>
                <a:lnTo>
                  <a:pt x="2834" y="374"/>
                </a:lnTo>
                <a:lnTo>
                  <a:pt x="2908" y="512"/>
                </a:lnTo>
                <a:lnTo>
                  <a:pt x="3090" y="429"/>
                </a:lnTo>
                <a:lnTo>
                  <a:pt x="3127" y="484"/>
                </a:lnTo>
                <a:lnTo>
                  <a:pt x="3282" y="411"/>
                </a:lnTo>
                <a:lnTo>
                  <a:pt x="3383" y="530"/>
                </a:lnTo>
                <a:lnTo>
                  <a:pt x="3429" y="411"/>
                </a:lnTo>
                <a:lnTo>
                  <a:pt x="3529" y="530"/>
                </a:lnTo>
                <a:lnTo>
                  <a:pt x="3538" y="429"/>
                </a:lnTo>
                <a:lnTo>
                  <a:pt x="3712" y="585"/>
                </a:lnTo>
                <a:lnTo>
                  <a:pt x="3804" y="420"/>
                </a:lnTo>
                <a:lnTo>
                  <a:pt x="3858" y="539"/>
                </a:lnTo>
                <a:lnTo>
                  <a:pt x="3886" y="411"/>
                </a:lnTo>
                <a:lnTo>
                  <a:pt x="3968" y="448"/>
                </a:lnTo>
                <a:lnTo>
                  <a:pt x="4069" y="393"/>
                </a:lnTo>
                <a:lnTo>
                  <a:pt x="4105" y="448"/>
                </a:lnTo>
                <a:lnTo>
                  <a:pt x="4169" y="338"/>
                </a:lnTo>
                <a:lnTo>
                  <a:pt x="4279" y="393"/>
                </a:lnTo>
                <a:lnTo>
                  <a:pt x="4389" y="283"/>
                </a:lnTo>
                <a:lnTo>
                  <a:pt x="4489" y="237"/>
                </a:lnTo>
                <a:lnTo>
                  <a:pt x="4572" y="274"/>
                </a:lnTo>
                <a:lnTo>
                  <a:pt x="4654" y="137"/>
                </a:lnTo>
                <a:lnTo>
                  <a:pt x="4718" y="173"/>
                </a:lnTo>
                <a:lnTo>
                  <a:pt x="4782" y="64"/>
                </a:lnTo>
                <a:lnTo>
                  <a:pt x="4828" y="0"/>
                </a:lnTo>
                <a:lnTo>
                  <a:pt x="4956" y="82"/>
                </a:lnTo>
                <a:lnTo>
                  <a:pt x="4983" y="612"/>
                </a:lnTo>
                <a:lnTo>
                  <a:pt x="0" y="704"/>
                </a:lnTo>
                <a:lnTo>
                  <a:pt x="64" y="594"/>
                </a:lnTo>
                <a:close/>
              </a:path>
            </a:pathLst>
          </a:custGeom>
          <a:solidFill>
            <a:schemeClr val="bg1"/>
          </a:solidFill>
          <a:ln w="9525">
            <a:solidFill>
              <a:schemeClr val="bg1"/>
            </a:solidFill>
            <a:round/>
            <a:headEnd/>
            <a:tailEnd/>
          </a:ln>
          <a:effectLst/>
        </p:spPr>
        <p:txBody>
          <a:bodyPr/>
          <a:lstStyle/>
          <a:p>
            <a:endParaRPr lang="en-US"/>
          </a:p>
        </p:txBody>
      </p:sp>
      <p:pic>
        <p:nvPicPr>
          <p:cNvPr id="392207" name="Picture 15" descr="stpeteburglarge"/>
          <p:cNvPicPr>
            <a:picLocks noChangeAspect="1" noChangeArrowheads="1"/>
          </p:cNvPicPr>
          <p:nvPr/>
        </p:nvPicPr>
        <p:blipFill>
          <a:blip r:embed="rId5"/>
          <a:srcRect/>
          <a:stretch>
            <a:fillRect/>
          </a:stretch>
        </p:blipFill>
        <p:spPr bwMode="auto">
          <a:xfrm>
            <a:off x="228600" y="110332"/>
            <a:ext cx="8099425" cy="1192212"/>
          </a:xfrm>
          <a:prstGeom prst="rect">
            <a:avLst/>
          </a:prstGeom>
          <a:noFill/>
        </p:spPr>
      </p:pic>
      <p:pic>
        <p:nvPicPr>
          <p:cNvPr id="392208" name="Picture 16" descr="photo"/>
          <p:cNvPicPr>
            <a:picLocks noChangeAspect="1" noChangeArrowheads="1"/>
          </p:cNvPicPr>
          <p:nvPr/>
        </p:nvPicPr>
        <p:blipFill>
          <a:blip r:embed="rId6"/>
          <a:srcRect/>
          <a:stretch>
            <a:fillRect/>
          </a:stretch>
        </p:blipFill>
        <p:spPr bwMode="auto">
          <a:xfrm>
            <a:off x="90488" y="3005138"/>
            <a:ext cx="4402137" cy="3776662"/>
          </a:xfrm>
          <a:prstGeom prst="rect">
            <a:avLst/>
          </a:prstGeom>
          <a:noFill/>
          <a:ln w="9525">
            <a:noFill/>
            <a:miter lim="800000"/>
            <a:headEnd/>
            <a:tailEnd/>
          </a:ln>
        </p:spPr>
      </p:pic>
    </p:spTree>
    <p:extLst>
      <p:ext uri="{BB962C8B-B14F-4D97-AF65-F5344CB8AC3E}">
        <p14:creationId xmlns:p14="http://schemas.microsoft.com/office/powerpoint/2010/main" val="9013996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z="4000" b="1" dirty="0" smtClean="0">
                <a:solidFill>
                  <a:schemeClr val="bg1"/>
                </a:solidFill>
                <a:effectLst>
                  <a:outerShdw blurRad="38100" dist="38100" dir="2700000" algn="tl">
                    <a:srgbClr val="000000">
                      <a:alpha val="43137"/>
                    </a:srgbClr>
                  </a:outerShdw>
                </a:effectLst>
              </a:rPr>
              <a:t>Guidelines on Driving </a:t>
            </a:r>
            <a:r>
              <a:rPr lang="en-US" sz="4000" b="1" dirty="0">
                <a:solidFill>
                  <a:schemeClr val="bg1"/>
                </a:solidFill>
                <a:effectLst>
                  <a:outerShdw blurRad="38100" dist="38100" dir="2700000" algn="tl">
                    <a:srgbClr val="000000">
                      <a:alpha val="43137"/>
                    </a:srgbClr>
                  </a:outerShdw>
                </a:effectLst>
              </a:rPr>
              <a:t/>
            </a:r>
            <a:br>
              <a:rPr lang="en-US" sz="4000" b="1" dirty="0">
                <a:solidFill>
                  <a:schemeClr val="bg1"/>
                </a:solidFill>
                <a:effectLst>
                  <a:outerShdw blurRad="38100" dist="38100" dir="2700000" algn="tl">
                    <a:srgbClr val="000000">
                      <a:alpha val="43137"/>
                    </a:srgbClr>
                  </a:outerShdw>
                </a:effectLst>
              </a:rPr>
            </a:br>
            <a:r>
              <a:rPr lang="en-US" sz="2400" b="1" dirty="0" smtClean="0">
                <a:solidFill>
                  <a:schemeClr val="bg1"/>
                </a:solidFill>
                <a:effectLst>
                  <a:outerShdw blurRad="38100" dist="38100" dir="2700000" algn="tl">
                    <a:srgbClr val="000000">
                      <a:alpha val="43137"/>
                    </a:srgbClr>
                  </a:outerShdw>
                </a:effectLst>
              </a:rPr>
              <a:t>American </a:t>
            </a:r>
            <a:r>
              <a:rPr lang="en-US" sz="2400" b="1" dirty="0">
                <a:solidFill>
                  <a:schemeClr val="bg1"/>
                </a:solidFill>
                <a:effectLst>
                  <a:outerShdw blurRad="38100" dist="38100" dir="2700000" algn="tl">
                    <a:srgbClr val="000000">
                      <a:alpha val="43137"/>
                    </a:srgbClr>
                  </a:outerShdw>
                </a:effectLst>
              </a:rPr>
              <a:t>Academy of Neurology Practice Parameter</a:t>
            </a:r>
            <a:endParaRPr lang="en-US" sz="3200" b="1" dirty="0">
              <a:solidFill>
                <a:schemeClr val="bg1"/>
              </a:solidFill>
              <a:effectLst>
                <a:outerShdw blurRad="38100" dist="38100" dir="2700000" algn="tl">
                  <a:srgbClr val="000000">
                    <a:alpha val="43137"/>
                  </a:srgbClr>
                </a:outerShdw>
              </a:effectLst>
            </a:endParaRPr>
          </a:p>
        </p:txBody>
      </p:sp>
      <p:sp>
        <p:nvSpPr>
          <p:cNvPr id="13315" name="Rectangle 3"/>
          <p:cNvSpPr>
            <a:spLocks noGrp="1" noChangeArrowheads="1"/>
          </p:cNvSpPr>
          <p:nvPr>
            <p:ph type="body" idx="1"/>
          </p:nvPr>
        </p:nvSpPr>
        <p:spPr>
          <a:xfrm>
            <a:off x="228600" y="1600200"/>
            <a:ext cx="7086600" cy="4525963"/>
          </a:xfrm>
        </p:spPr>
        <p:txBody>
          <a:bodyPr>
            <a:normAutofit fontScale="92500" lnSpcReduction="20000"/>
          </a:bodyPr>
          <a:lstStyle/>
          <a:p>
            <a:r>
              <a:rPr lang="en-US" dirty="0"/>
              <a:t>For patients with dementia, driver self report </a:t>
            </a:r>
            <a:r>
              <a:rPr lang="en-US" b="1" i="1" dirty="0">
                <a:solidFill>
                  <a:srgbClr val="C00000"/>
                </a:solidFill>
              </a:rPr>
              <a:t>does not</a:t>
            </a:r>
            <a:r>
              <a:rPr lang="en-US" b="1" dirty="0"/>
              <a:t> </a:t>
            </a:r>
            <a:r>
              <a:rPr lang="en-US" dirty="0"/>
              <a:t>predict </a:t>
            </a:r>
            <a:r>
              <a:rPr lang="en-US" dirty="0" smtClean="0"/>
              <a:t>risk</a:t>
            </a:r>
          </a:p>
          <a:p>
            <a:pPr lvl="1"/>
            <a:r>
              <a:rPr lang="en-US" dirty="0" smtClean="0"/>
              <a:t>&gt;80% of drivers consider themselves above average</a:t>
            </a:r>
            <a:endParaRPr lang="en-US" dirty="0"/>
          </a:p>
          <a:p>
            <a:pPr>
              <a:buFontTx/>
              <a:buNone/>
            </a:pPr>
            <a:endParaRPr lang="en-US" dirty="0"/>
          </a:p>
          <a:p>
            <a:r>
              <a:rPr lang="en-US" dirty="0" smtClean="0"/>
              <a:t>“There </a:t>
            </a:r>
            <a:r>
              <a:rPr lang="en-US" dirty="0"/>
              <a:t>is insufficient evidence to make conclusions about the utility of neuropsychological testing to predict driving </a:t>
            </a:r>
            <a:r>
              <a:rPr lang="en-US" dirty="0" smtClean="0"/>
              <a:t>risk”</a:t>
            </a:r>
          </a:p>
          <a:p>
            <a:pPr lvl="1"/>
            <a:r>
              <a:rPr lang="en-US" dirty="0" smtClean="0"/>
              <a:t>Even detailed cognitive tests are poor predictors of driving safety</a:t>
            </a:r>
            <a:endParaRPr lang="en-US" dirty="0"/>
          </a:p>
        </p:txBody>
      </p:sp>
      <p:sp>
        <p:nvSpPr>
          <p:cNvPr id="13316" name="Rectangle 4"/>
          <p:cNvSpPr>
            <a:spLocks noChangeArrowheads="1"/>
          </p:cNvSpPr>
          <p:nvPr/>
        </p:nvSpPr>
        <p:spPr bwMode="auto">
          <a:xfrm>
            <a:off x="0" y="6430963"/>
            <a:ext cx="3959738" cy="338554"/>
          </a:xfrm>
          <a:prstGeom prst="rect">
            <a:avLst/>
          </a:prstGeom>
          <a:noFill/>
          <a:ln w="9525">
            <a:noFill/>
            <a:miter lim="800000"/>
            <a:headEnd/>
            <a:tailEnd/>
          </a:ln>
          <a:effectLst/>
        </p:spPr>
        <p:txBody>
          <a:bodyPr wrap="none">
            <a:spAutoFit/>
          </a:bodyPr>
          <a:lstStyle/>
          <a:p>
            <a:r>
              <a:rPr lang="en-US" sz="1600" dirty="0" err="1">
                <a:solidFill>
                  <a:schemeClr val="accent3">
                    <a:lumMod val="50000"/>
                  </a:schemeClr>
                </a:solidFill>
              </a:rPr>
              <a:t>Iversen</a:t>
            </a:r>
            <a:r>
              <a:rPr lang="en-US" sz="1600" dirty="0">
                <a:solidFill>
                  <a:schemeClr val="accent3">
                    <a:lumMod val="50000"/>
                  </a:schemeClr>
                </a:solidFill>
              </a:rPr>
              <a:t> et al, Neurology 2010;74:1316-24</a:t>
            </a:r>
          </a:p>
        </p:txBody>
      </p:sp>
      <p:pic>
        <p:nvPicPr>
          <p:cNvPr id="121859" name="Picture 3" descr="C:\Documents and Settings\Administrator\Local Settings\Temporary Internet Files\Content.IE5\6IUYBP3Z\MC900370256[1].wmf"/>
          <p:cNvPicPr>
            <a:picLocks noChangeAspect="1" noChangeArrowheads="1"/>
          </p:cNvPicPr>
          <p:nvPr/>
        </p:nvPicPr>
        <p:blipFill>
          <a:blip r:embed="rId2"/>
          <a:srcRect/>
          <a:stretch>
            <a:fillRect/>
          </a:stretch>
        </p:blipFill>
        <p:spPr bwMode="auto">
          <a:xfrm>
            <a:off x="7315200" y="1600200"/>
            <a:ext cx="1828800" cy="1829714"/>
          </a:xfrm>
          <a:prstGeom prst="rect">
            <a:avLst/>
          </a:prstGeom>
          <a:noFill/>
        </p:spPr>
      </p:pic>
    </p:spTree>
    <p:extLst>
      <p:ext uri="{BB962C8B-B14F-4D97-AF65-F5344CB8AC3E}">
        <p14:creationId xmlns:p14="http://schemas.microsoft.com/office/powerpoint/2010/main" val="252525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457200" y="1905000"/>
            <a:ext cx="8229600" cy="4525963"/>
          </a:xfrm>
        </p:spPr>
        <p:txBody>
          <a:bodyPr/>
          <a:lstStyle/>
          <a:p>
            <a:r>
              <a:rPr lang="en-US" sz="3200" dirty="0"/>
              <a:t>Crash risk in dementia is associated with:</a:t>
            </a:r>
          </a:p>
          <a:p>
            <a:pPr lvl="1"/>
            <a:r>
              <a:rPr lang="en-US" sz="2800" dirty="0" smtClean="0"/>
              <a:t>Prior crashes </a:t>
            </a:r>
            <a:r>
              <a:rPr lang="en-US" sz="2800" dirty="0"/>
              <a:t>and </a:t>
            </a:r>
            <a:r>
              <a:rPr lang="en-US" dirty="0"/>
              <a:t>t</a:t>
            </a:r>
            <a:r>
              <a:rPr lang="en-US" sz="2800" dirty="0" smtClean="0"/>
              <a:t>ickets </a:t>
            </a:r>
            <a:endParaRPr lang="en-US" sz="2800" dirty="0"/>
          </a:p>
          <a:p>
            <a:pPr lvl="1"/>
            <a:r>
              <a:rPr lang="en-US" sz="2800" dirty="0"/>
              <a:t>Caregiver report of marginal or unsafe driving</a:t>
            </a:r>
          </a:p>
          <a:p>
            <a:pPr lvl="1"/>
            <a:r>
              <a:rPr lang="en-US" sz="2800" dirty="0"/>
              <a:t>MMSE </a:t>
            </a:r>
            <a:r>
              <a:rPr lang="en-US" sz="2800" dirty="0">
                <a:cs typeface="Arial" charset="0"/>
              </a:rPr>
              <a:t>≤</a:t>
            </a:r>
            <a:r>
              <a:rPr lang="en-US" sz="2800" dirty="0"/>
              <a:t> 24</a:t>
            </a:r>
          </a:p>
          <a:p>
            <a:pPr lvl="1"/>
            <a:r>
              <a:rPr lang="en-US" sz="2800" dirty="0"/>
              <a:t>Aggressive and impulsive personality change</a:t>
            </a:r>
          </a:p>
          <a:p>
            <a:endParaRPr lang="en-US" dirty="0"/>
          </a:p>
        </p:txBody>
      </p:sp>
      <p:sp>
        <p:nvSpPr>
          <p:cNvPr id="6" name="Rectangle 2"/>
          <p:cNvSpPr>
            <a:spLocks noGrp="1" noChangeArrowheads="1"/>
          </p:cNvSpPr>
          <p:nvPr>
            <p:ph type="title"/>
          </p:nvPr>
        </p:nvSpPr>
        <p:spPr/>
        <p:txBody>
          <a:bodyPr/>
          <a:lstStyle/>
          <a:p>
            <a:r>
              <a:rPr lang="en-US" sz="4000" b="1" dirty="0" smtClean="0">
                <a:solidFill>
                  <a:schemeClr val="bg1"/>
                </a:solidFill>
                <a:effectLst>
                  <a:outerShdw blurRad="38100" dist="38100" dir="2700000" algn="tl">
                    <a:srgbClr val="000000">
                      <a:alpha val="43137"/>
                    </a:srgbClr>
                  </a:outerShdw>
                </a:effectLst>
              </a:rPr>
              <a:t>Guidelines on Driving </a:t>
            </a:r>
            <a:r>
              <a:rPr lang="en-US" sz="4000" b="1" dirty="0">
                <a:solidFill>
                  <a:schemeClr val="bg1"/>
                </a:solidFill>
                <a:effectLst>
                  <a:outerShdw blurRad="38100" dist="38100" dir="2700000" algn="tl">
                    <a:srgbClr val="000000">
                      <a:alpha val="43137"/>
                    </a:srgbClr>
                  </a:outerShdw>
                </a:effectLst>
              </a:rPr>
              <a:t/>
            </a:r>
            <a:br>
              <a:rPr lang="en-US" sz="4000" b="1" dirty="0">
                <a:solidFill>
                  <a:schemeClr val="bg1"/>
                </a:solidFill>
                <a:effectLst>
                  <a:outerShdw blurRad="38100" dist="38100" dir="2700000" algn="tl">
                    <a:srgbClr val="000000">
                      <a:alpha val="43137"/>
                    </a:srgbClr>
                  </a:outerShdw>
                </a:effectLst>
              </a:rPr>
            </a:br>
            <a:r>
              <a:rPr lang="en-US" sz="2400" b="1" dirty="0" smtClean="0">
                <a:solidFill>
                  <a:schemeClr val="bg1"/>
                </a:solidFill>
                <a:effectLst>
                  <a:outerShdw blurRad="38100" dist="38100" dir="2700000" algn="tl">
                    <a:srgbClr val="000000">
                      <a:alpha val="43137"/>
                    </a:srgbClr>
                  </a:outerShdw>
                </a:effectLst>
              </a:rPr>
              <a:t>American </a:t>
            </a:r>
            <a:r>
              <a:rPr lang="en-US" sz="2400" b="1" dirty="0">
                <a:solidFill>
                  <a:schemeClr val="bg1"/>
                </a:solidFill>
                <a:effectLst>
                  <a:outerShdw blurRad="38100" dist="38100" dir="2700000" algn="tl">
                    <a:srgbClr val="000000">
                      <a:alpha val="43137"/>
                    </a:srgbClr>
                  </a:outerShdw>
                </a:effectLst>
              </a:rPr>
              <a:t>Academy of Neurology Practice Parameter</a:t>
            </a:r>
            <a:endParaRPr lang="en-US" sz="3200" b="1" dirty="0">
              <a:solidFill>
                <a:schemeClr val="bg1"/>
              </a:solidFill>
              <a:effectLst>
                <a:outerShdw blurRad="38100" dist="38100" dir="2700000" algn="tl">
                  <a:srgbClr val="000000">
                    <a:alpha val="43137"/>
                  </a:srgbClr>
                </a:outerShdw>
              </a:effectLst>
            </a:endParaRPr>
          </a:p>
        </p:txBody>
      </p:sp>
      <p:sp>
        <p:nvSpPr>
          <p:cNvPr id="7" name="Rectangle 4"/>
          <p:cNvSpPr>
            <a:spLocks noChangeArrowheads="1"/>
          </p:cNvSpPr>
          <p:nvPr/>
        </p:nvSpPr>
        <p:spPr bwMode="auto">
          <a:xfrm>
            <a:off x="0" y="6430963"/>
            <a:ext cx="3959738" cy="338554"/>
          </a:xfrm>
          <a:prstGeom prst="rect">
            <a:avLst/>
          </a:prstGeom>
          <a:noFill/>
          <a:ln w="9525">
            <a:noFill/>
            <a:miter lim="800000"/>
            <a:headEnd/>
            <a:tailEnd/>
          </a:ln>
          <a:effectLst/>
        </p:spPr>
        <p:txBody>
          <a:bodyPr wrap="none">
            <a:spAutoFit/>
          </a:bodyPr>
          <a:lstStyle/>
          <a:p>
            <a:r>
              <a:rPr lang="en-US" sz="1600" dirty="0" err="1">
                <a:solidFill>
                  <a:schemeClr val="accent3">
                    <a:lumMod val="50000"/>
                  </a:schemeClr>
                </a:solidFill>
              </a:rPr>
              <a:t>Iversen</a:t>
            </a:r>
            <a:r>
              <a:rPr lang="en-US" sz="1600" dirty="0">
                <a:solidFill>
                  <a:schemeClr val="accent3">
                    <a:lumMod val="50000"/>
                  </a:schemeClr>
                </a:solidFill>
              </a:rPr>
              <a:t> et al, Neurology 2010;74:1316-24</a:t>
            </a:r>
          </a:p>
        </p:txBody>
      </p:sp>
      <p:pic>
        <p:nvPicPr>
          <p:cNvPr id="122883" name="Picture 3" descr="C:\Documents and Settings\Administrator\Local Settings\Temporary Internet Files\Content.IE5\6Y8FYGM7\MC900056717[1].wmf"/>
          <p:cNvPicPr>
            <a:picLocks noChangeAspect="1" noChangeArrowheads="1"/>
          </p:cNvPicPr>
          <p:nvPr/>
        </p:nvPicPr>
        <p:blipFill>
          <a:blip r:embed="rId2"/>
          <a:srcRect/>
          <a:stretch>
            <a:fillRect/>
          </a:stretch>
        </p:blipFill>
        <p:spPr bwMode="auto">
          <a:xfrm>
            <a:off x="2209800" y="4470833"/>
            <a:ext cx="4149751" cy="1497482"/>
          </a:xfrm>
          <a:prstGeom prst="rect">
            <a:avLst/>
          </a:prstGeom>
          <a:noFill/>
        </p:spPr>
      </p:pic>
    </p:spTree>
    <p:extLst>
      <p:ext uri="{BB962C8B-B14F-4D97-AF65-F5344CB8AC3E}">
        <p14:creationId xmlns:p14="http://schemas.microsoft.com/office/powerpoint/2010/main" val="40363820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Autofit/>
          </a:bodyPr>
          <a:lstStyle/>
          <a:p>
            <a:r>
              <a:rPr lang="en-US" sz="4000" b="1" dirty="0" smtClean="0">
                <a:solidFill>
                  <a:schemeClr val="bg1"/>
                </a:solidFill>
                <a:effectLst>
                  <a:outerShdw blurRad="38100" dist="38100" dir="2700000" algn="tl">
                    <a:srgbClr val="000000">
                      <a:alpha val="43137"/>
                    </a:srgbClr>
                  </a:outerShdw>
                </a:effectLst>
              </a:rPr>
              <a:t>Driving Cessation</a:t>
            </a:r>
            <a:br>
              <a:rPr lang="en-US" sz="4000" b="1" dirty="0" smtClean="0">
                <a:solidFill>
                  <a:schemeClr val="bg1"/>
                </a:solidFill>
                <a:effectLst>
                  <a:outerShdw blurRad="38100" dist="38100" dir="2700000" algn="tl">
                    <a:srgbClr val="000000">
                      <a:alpha val="43137"/>
                    </a:srgbClr>
                  </a:outerShdw>
                </a:effectLst>
              </a:rPr>
            </a:br>
            <a:r>
              <a:rPr lang="en-US" sz="4000" b="1" dirty="0" smtClean="0">
                <a:solidFill>
                  <a:schemeClr val="bg1"/>
                </a:solidFill>
                <a:effectLst>
                  <a:outerShdw blurRad="38100" dist="38100" dir="2700000" algn="tl">
                    <a:srgbClr val="000000">
                      <a:alpha val="43137"/>
                    </a:srgbClr>
                  </a:outerShdw>
                </a:effectLst>
              </a:rPr>
              <a:t>Downstream Adverse Effects </a:t>
            </a:r>
            <a:endParaRPr lang="en-US" sz="4000" b="1" dirty="0">
              <a:solidFill>
                <a:schemeClr val="bg1"/>
              </a:solidFill>
              <a:effectLst>
                <a:outerShdw blurRad="38100" dist="38100" dir="2700000" algn="tl">
                  <a:srgbClr val="000000">
                    <a:alpha val="43137"/>
                  </a:srgbClr>
                </a:outerShdw>
              </a:effectLst>
            </a:endParaRPr>
          </a:p>
        </p:txBody>
      </p:sp>
      <p:sp>
        <p:nvSpPr>
          <p:cNvPr id="11267" name="Rectangle 3"/>
          <p:cNvSpPr>
            <a:spLocks noGrp="1" noChangeArrowheads="1"/>
          </p:cNvSpPr>
          <p:nvPr>
            <p:ph type="body" idx="1"/>
          </p:nvPr>
        </p:nvSpPr>
        <p:spPr>
          <a:xfrm>
            <a:off x="381000" y="1663702"/>
            <a:ext cx="8096250" cy="4114800"/>
          </a:xfrm>
        </p:spPr>
        <p:txBody>
          <a:bodyPr/>
          <a:lstStyle/>
          <a:p>
            <a:pPr>
              <a:lnSpc>
                <a:spcPct val="90000"/>
              </a:lnSpc>
            </a:pPr>
            <a:r>
              <a:rPr lang="en-US" sz="2800" dirty="0"/>
              <a:t>Loss of </a:t>
            </a:r>
            <a:r>
              <a:rPr lang="en-US" sz="2800" dirty="0" smtClean="0"/>
              <a:t>independent </a:t>
            </a:r>
            <a:r>
              <a:rPr lang="en-US" sz="2800" dirty="0"/>
              <a:t>role / identity</a:t>
            </a:r>
          </a:p>
          <a:p>
            <a:pPr>
              <a:lnSpc>
                <a:spcPct val="90000"/>
              </a:lnSpc>
            </a:pPr>
            <a:r>
              <a:rPr lang="en-US" sz="2800" dirty="0" smtClean="0"/>
              <a:t>Increased </a:t>
            </a:r>
            <a:r>
              <a:rPr lang="en-US" sz="2800" dirty="0"/>
              <a:t>depressive symptoms</a:t>
            </a:r>
          </a:p>
          <a:p>
            <a:pPr>
              <a:lnSpc>
                <a:spcPct val="90000"/>
              </a:lnSpc>
            </a:pPr>
            <a:r>
              <a:rPr lang="en-US" sz="2800" dirty="0" smtClean="0"/>
              <a:t>Increased </a:t>
            </a:r>
            <a:r>
              <a:rPr lang="en-US" sz="2800" dirty="0" smtClean="0"/>
              <a:t>burden to </a:t>
            </a:r>
            <a:r>
              <a:rPr lang="en-US" sz="2800" dirty="0" smtClean="0"/>
              <a:t>caregivers</a:t>
            </a:r>
            <a:r>
              <a:rPr lang="en-US" sz="2800" dirty="0"/>
              <a:t>, including work cessation </a:t>
            </a:r>
          </a:p>
          <a:p>
            <a:pPr>
              <a:lnSpc>
                <a:spcPct val="90000"/>
              </a:lnSpc>
            </a:pPr>
            <a:r>
              <a:rPr lang="en-US" sz="2800" dirty="0"/>
              <a:t>No increased use of alternatives to private </a:t>
            </a:r>
            <a:r>
              <a:rPr lang="en-US" sz="2800" dirty="0" smtClean="0"/>
              <a:t>vehicles</a:t>
            </a:r>
          </a:p>
          <a:p>
            <a:pPr lvl="1">
              <a:lnSpc>
                <a:spcPct val="90000"/>
              </a:lnSpc>
              <a:buNone/>
            </a:pPr>
            <a:endParaRPr lang="en-US" sz="2400" dirty="0"/>
          </a:p>
        </p:txBody>
      </p:sp>
      <p:sp>
        <p:nvSpPr>
          <p:cNvPr id="4" name="Rectangle 3"/>
          <p:cNvSpPr/>
          <p:nvPr/>
        </p:nvSpPr>
        <p:spPr>
          <a:xfrm>
            <a:off x="0" y="5530384"/>
            <a:ext cx="6629400" cy="674031"/>
          </a:xfrm>
          <a:prstGeom prst="rect">
            <a:avLst/>
          </a:prstGeom>
        </p:spPr>
        <p:txBody>
          <a:bodyPr wrap="square">
            <a:spAutoFit/>
          </a:bodyPr>
          <a:lstStyle/>
          <a:p>
            <a:pPr lvl="1">
              <a:lnSpc>
                <a:spcPct val="90000"/>
              </a:lnSpc>
            </a:pPr>
            <a:r>
              <a:rPr lang="en-US" sz="1400" dirty="0" err="1" smtClean="0">
                <a:solidFill>
                  <a:schemeClr val="accent3">
                    <a:lumMod val="50000"/>
                  </a:schemeClr>
                </a:solidFill>
              </a:rPr>
              <a:t>Eisenhandler</a:t>
            </a:r>
            <a:r>
              <a:rPr lang="en-US" sz="1400" dirty="0" smtClean="0">
                <a:solidFill>
                  <a:schemeClr val="accent3">
                    <a:lumMod val="50000"/>
                  </a:schemeClr>
                </a:solidFill>
              </a:rPr>
              <a:t> </a:t>
            </a:r>
            <a:r>
              <a:rPr lang="en-US" sz="1400" i="1" dirty="0" err="1" smtClean="0">
                <a:solidFill>
                  <a:schemeClr val="accent3">
                    <a:lumMod val="50000"/>
                  </a:schemeClr>
                </a:solidFill>
              </a:rPr>
              <a:t>Int</a:t>
            </a:r>
            <a:r>
              <a:rPr lang="en-US" sz="1400" i="1" dirty="0" smtClean="0">
                <a:solidFill>
                  <a:schemeClr val="accent3">
                    <a:lumMod val="50000"/>
                  </a:schemeClr>
                </a:solidFill>
              </a:rPr>
              <a:t> J Aging Hum Dev</a:t>
            </a:r>
            <a:r>
              <a:rPr lang="en-US" sz="1400" dirty="0" smtClean="0">
                <a:solidFill>
                  <a:schemeClr val="accent3">
                    <a:lumMod val="50000"/>
                  </a:schemeClr>
                </a:solidFill>
              </a:rPr>
              <a:t> 1990;30:1-14 </a:t>
            </a:r>
          </a:p>
          <a:p>
            <a:pPr lvl="1">
              <a:lnSpc>
                <a:spcPct val="90000"/>
              </a:lnSpc>
            </a:pPr>
            <a:r>
              <a:rPr lang="en-US" sz="1400" dirty="0" err="1" smtClean="0">
                <a:solidFill>
                  <a:schemeClr val="accent3">
                    <a:lumMod val="50000"/>
                  </a:schemeClr>
                </a:solidFill>
              </a:rPr>
              <a:t>Marottoli</a:t>
            </a:r>
            <a:r>
              <a:rPr lang="en-US" sz="1400" dirty="0" smtClean="0">
                <a:solidFill>
                  <a:schemeClr val="accent3">
                    <a:lumMod val="50000"/>
                  </a:schemeClr>
                </a:solidFill>
              </a:rPr>
              <a:t> et al.  </a:t>
            </a:r>
            <a:r>
              <a:rPr lang="en-US" sz="1400" i="1" dirty="0" smtClean="0">
                <a:solidFill>
                  <a:schemeClr val="accent3">
                    <a:lumMod val="50000"/>
                  </a:schemeClr>
                </a:solidFill>
              </a:rPr>
              <a:t>JAGS</a:t>
            </a:r>
            <a:r>
              <a:rPr lang="en-US" sz="1400" dirty="0" smtClean="0">
                <a:solidFill>
                  <a:schemeClr val="accent3">
                    <a:lumMod val="50000"/>
                  </a:schemeClr>
                </a:solidFill>
              </a:rPr>
              <a:t> 1997;45:202-6</a:t>
            </a:r>
          </a:p>
          <a:p>
            <a:pPr lvl="1">
              <a:lnSpc>
                <a:spcPct val="90000"/>
              </a:lnSpc>
            </a:pPr>
            <a:r>
              <a:rPr lang="en-US" sz="1400" dirty="0" smtClean="0">
                <a:solidFill>
                  <a:schemeClr val="accent3">
                    <a:lumMod val="50000"/>
                  </a:schemeClr>
                </a:solidFill>
              </a:rPr>
              <a:t>Taylor &amp; </a:t>
            </a:r>
            <a:r>
              <a:rPr lang="en-US" sz="1400" dirty="0" err="1" smtClean="0">
                <a:solidFill>
                  <a:schemeClr val="accent3">
                    <a:lumMod val="50000"/>
                  </a:schemeClr>
                </a:solidFill>
              </a:rPr>
              <a:t>Tripodes</a:t>
            </a:r>
            <a:r>
              <a:rPr lang="en-US" sz="1400" dirty="0" smtClean="0">
                <a:solidFill>
                  <a:schemeClr val="accent3">
                    <a:lumMod val="50000"/>
                  </a:schemeClr>
                </a:solidFill>
              </a:rPr>
              <a:t> </a:t>
            </a:r>
            <a:r>
              <a:rPr lang="en-US" sz="1400" i="1" dirty="0" smtClean="0">
                <a:solidFill>
                  <a:schemeClr val="accent3">
                    <a:lumMod val="50000"/>
                  </a:schemeClr>
                </a:solidFill>
              </a:rPr>
              <a:t>Accident Anal </a:t>
            </a:r>
            <a:r>
              <a:rPr lang="en-US" sz="1400" i="1" dirty="0" err="1" smtClean="0">
                <a:solidFill>
                  <a:schemeClr val="accent3">
                    <a:lumMod val="50000"/>
                  </a:schemeClr>
                </a:solidFill>
              </a:rPr>
              <a:t>Prev</a:t>
            </a:r>
            <a:r>
              <a:rPr lang="en-US" sz="1400" dirty="0" smtClean="0">
                <a:solidFill>
                  <a:schemeClr val="accent3">
                    <a:lumMod val="50000"/>
                  </a:schemeClr>
                </a:solidFill>
              </a:rPr>
              <a:t> 2001;33:519-28</a:t>
            </a:r>
          </a:p>
        </p:txBody>
      </p:sp>
      <p:pic>
        <p:nvPicPr>
          <p:cNvPr id="6" name="Picture 5" descr="Miss Daisy.jpg"/>
          <p:cNvPicPr>
            <a:picLocks noChangeAspect="1"/>
          </p:cNvPicPr>
          <p:nvPr/>
        </p:nvPicPr>
        <p:blipFill>
          <a:blip r:embed="rId2"/>
          <a:stretch>
            <a:fillRect/>
          </a:stretch>
        </p:blipFill>
        <p:spPr>
          <a:xfrm>
            <a:off x="5334000" y="3942884"/>
            <a:ext cx="2886773" cy="1924515"/>
          </a:xfrm>
          <a:prstGeom prst="rect">
            <a:avLst/>
          </a:prstGeom>
        </p:spPr>
      </p:pic>
    </p:spTree>
    <p:extLst>
      <p:ext uri="{BB962C8B-B14F-4D97-AF65-F5344CB8AC3E}">
        <p14:creationId xmlns:p14="http://schemas.microsoft.com/office/powerpoint/2010/main" val="8721936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p:cNvSpPr>
            <a:spLocks noGrp="1" noChangeArrowheads="1"/>
          </p:cNvSpPr>
          <p:nvPr>
            <p:ph type="title"/>
          </p:nvPr>
        </p:nvSpPr>
        <p:spPr>
          <a:xfrm>
            <a:off x="188685" y="25400"/>
            <a:ext cx="8689911" cy="1143000"/>
          </a:xfrm>
        </p:spPr>
        <p:txBody>
          <a:bodyPr>
            <a:noAutofit/>
          </a:bodyPr>
          <a:lstStyle/>
          <a:p>
            <a:r>
              <a:rPr lang="en-US" sz="4000" b="1" dirty="0" smtClean="0">
                <a:solidFill>
                  <a:schemeClr val="bg1"/>
                </a:solidFill>
                <a:effectLst>
                  <a:outerShdw blurRad="38100" dist="38100" dir="2700000" algn="tl">
                    <a:srgbClr val="000000">
                      <a:alpha val="43137"/>
                    </a:srgbClr>
                  </a:outerShdw>
                </a:effectLst>
                <a:latin typeface="Calibri" pitchFamily="34" charset="0"/>
              </a:rPr>
              <a:t>Minimizing </a:t>
            </a:r>
            <a:r>
              <a:rPr lang="en-US" sz="4000" b="1" dirty="0">
                <a:solidFill>
                  <a:schemeClr val="bg1"/>
                </a:solidFill>
                <a:effectLst>
                  <a:outerShdw blurRad="38100" dist="38100" dir="2700000" algn="tl">
                    <a:srgbClr val="000000">
                      <a:alpha val="43137"/>
                    </a:srgbClr>
                  </a:outerShdw>
                </a:effectLst>
                <a:latin typeface="Calibri" pitchFamily="34" charset="0"/>
              </a:rPr>
              <a:t>Problem </a:t>
            </a:r>
            <a:r>
              <a:rPr lang="en-US" sz="4000" b="1" dirty="0" smtClean="0">
                <a:solidFill>
                  <a:schemeClr val="bg1"/>
                </a:solidFill>
                <a:effectLst>
                  <a:outerShdw blurRad="38100" dist="38100" dir="2700000" algn="tl">
                    <a:srgbClr val="000000">
                      <a:alpha val="43137"/>
                    </a:srgbClr>
                  </a:outerShdw>
                </a:effectLst>
                <a:latin typeface="Calibri" pitchFamily="34" charset="0"/>
              </a:rPr>
              <a:t>Behaviors</a:t>
            </a:r>
            <a:br>
              <a:rPr lang="en-US" sz="4000" b="1" dirty="0" smtClean="0">
                <a:solidFill>
                  <a:schemeClr val="bg1"/>
                </a:solidFill>
                <a:effectLst>
                  <a:outerShdw blurRad="38100" dist="38100" dir="2700000" algn="tl">
                    <a:srgbClr val="000000">
                      <a:alpha val="43137"/>
                    </a:srgbClr>
                  </a:outerShdw>
                </a:effectLst>
                <a:latin typeface="Calibri" pitchFamily="34" charset="0"/>
              </a:rPr>
            </a:br>
            <a:r>
              <a:rPr lang="en-US" sz="4000" b="1" dirty="0" err="1" smtClean="0">
                <a:solidFill>
                  <a:schemeClr val="bg1"/>
                </a:solidFill>
                <a:effectLst>
                  <a:outerShdw blurRad="38100" dist="38100" dir="2700000" algn="tl">
                    <a:srgbClr val="000000">
                      <a:alpha val="43137"/>
                    </a:srgbClr>
                  </a:outerShdw>
                </a:effectLst>
                <a:latin typeface="Calibri" pitchFamily="34" charset="0"/>
              </a:rPr>
              <a:t>Nonpharmacologic</a:t>
            </a:r>
            <a:r>
              <a:rPr lang="en-US" sz="4000" b="1" dirty="0" smtClean="0">
                <a:solidFill>
                  <a:schemeClr val="bg1"/>
                </a:solidFill>
                <a:effectLst>
                  <a:outerShdw blurRad="38100" dist="38100" dir="2700000" algn="tl">
                    <a:srgbClr val="000000">
                      <a:alpha val="43137"/>
                    </a:srgbClr>
                  </a:outerShdw>
                </a:effectLst>
                <a:latin typeface="Calibri" pitchFamily="34" charset="0"/>
              </a:rPr>
              <a:t> </a:t>
            </a:r>
            <a:r>
              <a:rPr lang="en-US" sz="4000" b="1" dirty="0">
                <a:solidFill>
                  <a:schemeClr val="bg1"/>
                </a:solidFill>
                <a:effectLst>
                  <a:outerShdw blurRad="38100" dist="38100" dir="2700000" algn="tl">
                    <a:srgbClr val="000000">
                      <a:alpha val="43137"/>
                    </a:srgbClr>
                  </a:outerShdw>
                </a:effectLst>
                <a:latin typeface="Calibri" pitchFamily="34" charset="0"/>
              </a:rPr>
              <a:t>Approaches</a:t>
            </a:r>
            <a:r>
              <a:rPr lang="en-US" sz="4000" b="1" dirty="0" smtClean="0">
                <a:solidFill>
                  <a:schemeClr val="bg1"/>
                </a:solidFill>
                <a:effectLst>
                  <a:outerShdw blurRad="38100" dist="38100" dir="2700000" algn="tl">
                    <a:srgbClr val="000000">
                      <a:alpha val="43137"/>
                    </a:srgbClr>
                  </a:outerShdw>
                </a:effectLst>
                <a:latin typeface="Calibri" pitchFamily="34" charset="0"/>
              </a:rPr>
              <a:t>:</a:t>
            </a:r>
            <a:endParaRPr lang="en-US" sz="4000" b="1" dirty="0">
              <a:solidFill>
                <a:schemeClr val="bg1"/>
              </a:solidFill>
              <a:effectLst>
                <a:outerShdw blurRad="38100" dist="38100" dir="2700000" algn="tl">
                  <a:srgbClr val="000000">
                    <a:alpha val="43137"/>
                  </a:srgbClr>
                </a:outerShdw>
              </a:effectLst>
              <a:latin typeface="Calibri" pitchFamily="34" charset="0"/>
            </a:endParaRPr>
          </a:p>
        </p:txBody>
      </p:sp>
      <p:sp>
        <p:nvSpPr>
          <p:cNvPr id="500739" name="Rectangle 3"/>
          <p:cNvSpPr>
            <a:spLocks noGrp="1" noChangeArrowheads="1"/>
          </p:cNvSpPr>
          <p:nvPr>
            <p:ph type="body" idx="1"/>
          </p:nvPr>
        </p:nvSpPr>
        <p:spPr>
          <a:xfrm>
            <a:off x="188685" y="1462314"/>
            <a:ext cx="7848600" cy="4495800"/>
          </a:xfrm>
        </p:spPr>
        <p:txBody>
          <a:bodyPr>
            <a:normAutofit lnSpcReduction="10000"/>
          </a:bodyPr>
          <a:lstStyle/>
          <a:p>
            <a:r>
              <a:rPr lang="en-US" b="1" dirty="0" smtClean="0">
                <a:solidFill>
                  <a:srgbClr val="245A36"/>
                </a:solidFill>
                <a:effectLst>
                  <a:outerShdw blurRad="38100" dist="38100" dir="2700000" algn="tl">
                    <a:srgbClr val="000000">
                      <a:alpha val="43137"/>
                    </a:srgbClr>
                  </a:outerShdw>
                </a:effectLst>
                <a:latin typeface="Calibri" pitchFamily="34" charset="0"/>
              </a:rPr>
              <a:t>Sleep cycle disturbances</a:t>
            </a:r>
            <a:endParaRPr lang="en-US" b="1" dirty="0">
              <a:solidFill>
                <a:srgbClr val="245A36"/>
              </a:solidFill>
              <a:effectLst>
                <a:outerShdw blurRad="38100" dist="38100" dir="2700000" algn="tl">
                  <a:srgbClr val="000000">
                    <a:alpha val="43137"/>
                  </a:srgbClr>
                </a:outerShdw>
              </a:effectLst>
              <a:latin typeface="Calibri" pitchFamily="34" charset="0"/>
            </a:endParaRPr>
          </a:p>
          <a:p>
            <a:pPr lvl="1"/>
            <a:r>
              <a:rPr lang="en-US" dirty="0">
                <a:latin typeface="Calibri" pitchFamily="34" charset="0"/>
              </a:rPr>
              <a:t>Increase daytime activity</a:t>
            </a:r>
          </a:p>
          <a:p>
            <a:pPr lvl="1"/>
            <a:r>
              <a:rPr lang="en-US" dirty="0">
                <a:latin typeface="Calibri" pitchFamily="34" charset="0"/>
              </a:rPr>
              <a:t>Minimize drug use</a:t>
            </a:r>
          </a:p>
          <a:p>
            <a:r>
              <a:rPr lang="en-US" b="1" dirty="0">
                <a:solidFill>
                  <a:srgbClr val="245A36"/>
                </a:solidFill>
                <a:effectLst>
                  <a:outerShdw blurRad="38100" dist="38100" dir="2700000" algn="tl">
                    <a:srgbClr val="000000">
                      <a:alpha val="43137"/>
                    </a:srgbClr>
                  </a:outerShdw>
                </a:effectLst>
                <a:latin typeface="Calibri" pitchFamily="34" charset="0"/>
              </a:rPr>
              <a:t>Purposeless activity</a:t>
            </a:r>
          </a:p>
          <a:p>
            <a:pPr lvl="1"/>
            <a:r>
              <a:rPr lang="en-US" dirty="0">
                <a:latin typeface="Calibri" pitchFamily="34" charset="0"/>
              </a:rPr>
              <a:t>Provide a purpose </a:t>
            </a:r>
            <a:r>
              <a:rPr lang="en-US" dirty="0" smtClean="0">
                <a:latin typeface="Calibri" pitchFamily="34" charset="0"/>
              </a:rPr>
              <a:t>(fold laundry, </a:t>
            </a:r>
            <a:r>
              <a:rPr lang="en-US" dirty="0">
                <a:latin typeface="Calibri" pitchFamily="34" charset="0"/>
              </a:rPr>
              <a:t>etc.)</a:t>
            </a:r>
          </a:p>
          <a:p>
            <a:pPr lvl="1"/>
            <a:r>
              <a:rPr lang="en-US" dirty="0">
                <a:latin typeface="Calibri" pitchFamily="34" charset="0"/>
              </a:rPr>
              <a:t>Use as </a:t>
            </a:r>
            <a:r>
              <a:rPr lang="en-US" dirty="0" smtClean="0">
                <a:latin typeface="Calibri" pitchFamily="34" charset="0"/>
              </a:rPr>
              <a:t>a trigger for exercise</a:t>
            </a:r>
            <a:endParaRPr lang="en-US" dirty="0">
              <a:latin typeface="Calibri" pitchFamily="34" charset="0"/>
            </a:endParaRPr>
          </a:p>
          <a:p>
            <a:r>
              <a:rPr lang="en-US" b="1" dirty="0">
                <a:solidFill>
                  <a:srgbClr val="245A36"/>
                </a:solidFill>
                <a:effectLst>
                  <a:outerShdw blurRad="38100" dist="38100" dir="2700000" algn="tl">
                    <a:srgbClr val="000000">
                      <a:alpha val="43137"/>
                    </a:srgbClr>
                  </a:outerShdw>
                </a:effectLst>
                <a:latin typeface="Calibri" pitchFamily="34" charset="0"/>
              </a:rPr>
              <a:t>Toileting</a:t>
            </a:r>
          </a:p>
          <a:p>
            <a:pPr lvl="1"/>
            <a:r>
              <a:rPr lang="en-US" dirty="0">
                <a:latin typeface="Calibri" pitchFamily="34" charset="0"/>
              </a:rPr>
              <a:t>Use schedules</a:t>
            </a:r>
          </a:p>
          <a:p>
            <a:pPr lvl="1"/>
            <a:r>
              <a:rPr lang="en-US" dirty="0">
                <a:latin typeface="Calibri" pitchFamily="34" charset="0"/>
              </a:rPr>
              <a:t>Minimize drug use </a:t>
            </a:r>
          </a:p>
          <a:p>
            <a:pPr lvl="1"/>
            <a:endParaRPr lang="en-US" dirty="0">
              <a:latin typeface="Calibri" pitchFamily="34" charset="0"/>
            </a:endParaRPr>
          </a:p>
          <a:p>
            <a:pPr lvl="1"/>
            <a:endParaRPr lang="en-US" dirty="0">
              <a:latin typeface="Calibri" pitchFamily="34" charset="0"/>
            </a:endParaRPr>
          </a:p>
        </p:txBody>
      </p:sp>
      <p:pic>
        <p:nvPicPr>
          <p:cNvPr id="5" name="Picture 4" descr="senior-couple-walking-woods1-275x350.jpg"/>
          <p:cNvPicPr>
            <a:picLocks noChangeAspect="1"/>
          </p:cNvPicPr>
          <p:nvPr/>
        </p:nvPicPr>
        <p:blipFill>
          <a:blip r:embed="rId3" cstate="print"/>
          <a:stretch>
            <a:fillRect/>
          </a:stretch>
        </p:blipFill>
        <p:spPr>
          <a:xfrm>
            <a:off x="6400800" y="1905000"/>
            <a:ext cx="2560217" cy="3258457"/>
          </a:xfrm>
          <a:prstGeom prst="rect">
            <a:avLst/>
          </a:prstGeom>
        </p:spPr>
      </p:pic>
    </p:spTree>
    <p:extLst>
      <p:ext uri="{BB962C8B-B14F-4D97-AF65-F5344CB8AC3E}">
        <p14:creationId xmlns:p14="http://schemas.microsoft.com/office/powerpoint/2010/main" val="23151754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00201"/>
            <a:ext cx="8229600" cy="4267200"/>
          </a:xfrm>
        </p:spPr>
        <p:txBody>
          <a:bodyPr>
            <a:normAutofit lnSpcReduction="10000"/>
          </a:bodyPr>
          <a:lstStyle/>
          <a:p>
            <a:pPr>
              <a:spcBef>
                <a:spcPts val="600"/>
              </a:spcBef>
            </a:pPr>
            <a:r>
              <a:rPr lang="en-US" dirty="0" smtClean="0"/>
              <a:t>How do we ensure affected person does not drive?</a:t>
            </a:r>
          </a:p>
          <a:p>
            <a:pPr lvl="1">
              <a:spcBef>
                <a:spcPts val="600"/>
              </a:spcBef>
            </a:pPr>
            <a:r>
              <a:rPr lang="en-US" dirty="0" smtClean="0"/>
              <a:t>Will we use a formal driving evaluation?</a:t>
            </a:r>
          </a:p>
          <a:p>
            <a:pPr>
              <a:spcBef>
                <a:spcPts val="600"/>
              </a:spcBef>
            </a:pPr>
            <a:r>
              <a:rPr lang="en-US" dirty="0" smtClean="0"/>
              <a:t>What options do we have for transportation?</a:t>
            </a:r>
          </a:p>
          <a:p>
            <a:pPr>
              <a:spcBef>
                <a:spcPts val="600"/>
              </a:spcBef>
            </a:pPr>
            <a:r>
              <a:rPr lang="en-US" dirty="0" smtClean="0"/>
              <a:t>How do we maintain safety?</a:t>
            </a:r>
          </a:p>
          <a:p>
            <a:pPr>
              <a:spcBef>
                <a:spcPts val="600"/>
              </a:spcBef>
            </a:pPr>
            <a:r>
              <a:rPr lang="en-US" dirty="0" smtClean="0"/>
              <a:t>Who will do the daily care activities?</a:t>
            </a:r>
          </a:p>
          <a:p>
            <a:pPr>
              <a:spcBef>
                <a:spcPts val="600"/>
              </a:spcBef>
            </a:pPr>
            <a:r>
              <a:rPr lang="en-US" dirty="0" smtClean="0"/>
              <a:t>Who will handle the business issues?</a:t>
            </a:r>
          </a:p>
          <a:p>
            <a:pPr>
              <a:spcBef>
                <a:spcPts val="600"/>
              </a:spcBef>
            </a:pPr>
            <a:r>
              <a:rPr lang="en-US" dirty="0" smtClean="0"/>
              <a:t>How do we want to spend our resources?</a:t>
            </a:r>
            <a:endParaRPr lang="en-US" dirty="0"/>
          </a:p>
        </p:txBody>
      </p:sp>
      <p:sp>
        <p:nvSpPr>
          <p:cNvPr id="3" name="Title 2"/>
          <p:cNvSpPr>
            <a:spLocks noGrp="1"/>
          </p:cNvSpPr>
          <p:nvPr>
            <p:ph type="title"/>
          </p:nvPr>
        </p:nvSpPr>
        <p:spPr>
          <a:xfrm>
            <a:off x="0" y="139700"/>
            <a:ext cx="8915400" cy="1003300"/>
          </a:xfrm>
        </p:spPr>
        <p:txBody>
          <a:bodyPr>
            <a:normAutofit fontScale="90000"/>
          </a:bodyPr>
          <a:lstStyle/>
          <a:p>
            <a:r>
              <a:rPr lang="en-US" b="1" dirty="0" smtClean="0">
                <a:solidFill>
                  <a:schemeClr val="bg1"/>
                </a:solidFill>
                <a:effectLst>
                  <a:outerShdw blurRad="38100" dist="38100" dir="2700000" algn="tl">
                    <a:srgbClr val="000000">
                      <a:alpha val="43137"/>
                    </a:srgbClr>
                  </a:outerShdw>
                </a:effectLst>
              </a:rPr>
              <a:t>Decisions affected person and families must make:</a:t>
            </a:r>
            <a:endParaRPr lang="en-US"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056352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2"/>
          <p:cNvSpPr>
            <a:spLocks noGrp="1" noChangeArrowheads="1"/>
          </p:cNvSpPr>
          <p:nvPr>
            <p:ph type="title"/>
          </p:nvPr>
        </p:nvSpPr>
        <p:spPr>
          <a:xfrm>
            <a:off x="1219200" y="0"/>
            <a:ext cx="7519916" cy="1143000"/>
          </a:xfrm>
        </p:spPr>
        <p:txBody>
          <a:bodyPr/>
          <a:lstStyle/>
          <a:p>
            <a:pPr algn="l"/>
            <a:r>
              <a:rPr lang="en-US" sz="4000" b="1" dirty="0">
                <a:solidFill>
                  <a:schemeClr val="bg1"/>
                </a:solidFill>
                <a:effectLst>
                  <a:outerShdw blurRad="38100" dist="38100" dir="2700000" algn="tl">
                    <a:srgbClr val="000000">
                      <a:alpha val="43137"/>
                    </a:srgbClr>
                  </a:outerShdw>
                </a:effectLst>
                <a:latin typeface="Calibri" pitchFamily="34" charset="0"/>
              </a:rPr>
              <a:t>Mrs. </a:t>
            </a:r>
            <a:r>
              <a:rPr lang="en-US" sz="4000" b="1" dirty="0" smtClean="0">
                <a:solidFill>
                  <a:schemeClr val="bg1"/>
                </a:solidFill>
                <a:effectLst>
                  <a:outerShdw blurRad="38100" dist="38100" dir="2700000" algn="tl">
                    <a:srgbClr val="000000">
                      <a:alpha val="43137"/>
                    </a:srgbClr>
                  </a:outerShdw>
                </a:effectLst>
                <a:latin typeface="Calibri" pitchFamily="34" charset="0"/>
              </a:rPr>
              <a:t>P’s Autonomy Suffers</a:t>
            </a:r>
            <a:endParaRPr lang="en-US" b="0" i="1" dirty="0">
              <a:solidFill>
                <a:schemeClr val="bg1"/>
              </a:solidFill>
              <a:effectLst>
                <a:outerShdw blurRad="38100" dist="38100" dir="2700000" algn="tl">
                  <a:srgbClr val="000000">
                    <a:alpha val="43137"/>
                  </a:srgbClr>
                </a:outerShdw>
              </a:effectLst>
              <a:latin typeface="Calibri" pitchFamily="34" charset="0"/>
            </a:endParaRPr>
          </a:p>
        </p:txBody>
      </p:sp>
      <p:sp>
        <p:nvSpPr>
          <p:cNvPr id="711683" name="Rectangle 3"/>
          <p:cNvSpPr>
            <a:spLocks noGrp="1" noChangeArrowheads="1"/>
          </p:cNvSpPr>
          <p:nvPr>
            <p:ph type="body" idx="1"/>
          </p:nvPr>
        </p:nvSpPr>
        <p:spPr>
          <a:xfrm>
            <a:off x="276452" y="1143000"/>
            <a:ext cx="8638948" cy="4800600"/>
          </a:xfrm>
        </p:spPr>
        <p:txBody>
          <a:bodyPr>
            <a:normAutofit fontScale="92500"/>
          </a:bodyPr>
          <a:lstStyle/>
          <a:p>
            <a:endParaRPr lang="en-US" sz="2000" dirty="0" smtClean="0">
              <a:latin typeface="Calibri" pitchFamily="34" charset="0"/>
            </a:endParaRPr>
          </a:p>
          <a:p>
            <a:r>
              <a:rPr lang="en-US" b="1" dirty="0" smtClean="0">
                <a:solidFill>
                  <a:srgbClr val="245A36"/>
                </a:solidFill>
                <a:effectLst>
                  <a:outerShdw blurRad="38100" dist="38100" dir="2700000" algn="tl">
                    <a:srgbClr val="000000">
                      <a:alpha val="43137"/>
                    </a:srgbClr>
                  </a:outerShdw>
                </a:effectLst>
                <a:latin typeface="Calibri" pitchFamily="34" charset="0"/>
              </a:rPr>
              <a:t>Durable power of attorney </a:t>
            </a:r>
            <a:r>
              <a:rPr lang="en-US" dirty="0" smtClean="0">
                <a:latin typeface="Calibri" pitchFamily="34" charset="0"/>
              </a:rPr>
              <a:t>was needed</a:t>
            </a:r>
          </a:p>
          <a:p>
            <a:pPr lvl="1"/>
            <a:r>
              <a:rPr lang="en-US" dirty="0" smtClean="0">
                <a:latin typeface="Calibri" pitchFamily="34" charset="0"/>
              </a:rPr>
              <a:t>Often forgot to pay rent and bills</a:t>
            </a:r>
          </a:p>
          <a:p>
            <a:pPr lvl="1"/>
            <a:r>
              <a:rPr lang="en-US" dirty="0" smtClean="0">
                <a:latin typeface="Calibri" pitchFamily="34" charset="0"/>
              </a:rPr>
              <a:t>Could not remember insurance</a:t>
            </a:r>
          </a:p>
          <a:p>
            <a:r>
              <a:rPr lang="en-US" b="1" dirty="0" smtClean="0">
                <a:solidFill>
                  <a:srgbClr val="245A36"/>
                </a:solidFill>
                <a:effectLst>
                  <a:outerShdw blurRad="38100" dist="38100" dir="2700000" algn="tl">
                    <a:srgbClr val="000000">
                      <a:alpha val="43137"/>
                    </a:srgbClr>
                  </a:outerShdw>
                </a:effectLst>
                <a:latin typeface="Calibri" pitchFamily="34" charset="0"/>
              </a:rPr>
              <a:t>Required</a:t>
            </a:r>
            <a:r>
              <a:rPr lang="en-US" dirty="0" smtClean="0">
                <a:latin typeface="Calibri" pitchFamily="34" charset="0"/>
              </a:rPr>
              <a:t> </a:t>
            </a:r>
            <a:r>
              <a:rPr lang="en-US" b="1" dirty="0" smtClean="0">
                <a:solidFill>
                  <a:srgbClr val="245A36"/>
                </a:solidFill>
                <a:effectLst>
                  <a:outerShdw blurRad="38100" dist="38100" dir="2700000" algn="tl">
                    <a:srgbClr val="000000">
                      <a:alpha val="43137"/>
                    </a:srgbClr>
                  </a:outerShdw>
                </a:effectLst>
                <a:latin typeface="Calibri" pitchFamily="34" charset="0"/>
              </a:rPr>
              <a:t>24 hour supervision</a:t>
            </a:r>
          </a:p>
          <a:p>
            <a:pPr lvl="1"/>
            <a:r>
              <a:rPr lang="en-US" dirty="0" smtClean="0">
                <a:latin typeface="Calibri" pitchFamily="34" charset="0"/>
              </a:rPr>
              <a:t>Son stated he would stay with her</a:t>
            </a:r>
          </a:p>
          <a:p>
            <a:r>
              <a:rPr lang="en-US" b="1" dirty="0" smtClean="0">
                <a:solidFill>
                  <a:srgbClr val="245A36"/>
                </a:solidFill>
                <a:effectLst>
                  <a:outerShdw blurRad="38100" dist="38100" dir="2700000" algn="tl">
                    <a:srgbClr val="000000">
                      <a:alpha val="43137"/>
                    </a:srgbClr>
                  </a:outerShdw>
                </a:effectLst>
                <a:latin typeface="Calibri" pitchFamily="34" charset="0"/>
              </a:rPr>
              <a:t>Home health assessment</a:t>
            </a:r>
          </a:p>
          <a:p>
            <a:pPr lvl="1"/>
            <a:r>
              <a:rPr lang="en-US" dirty="0" smtClean="0">
                <a:latin typeface="Calibri" pitchFamily="34" charset="0"/>
              </a:rPr>
              <a:t>The stove had been turned off by building management months earlier due to recurrent smoke alarms</a:t>
            </a:r>
          </a:p>
          <a:p>
            <a:pPr lvl="1"/>
            <a:r>
              <a:rPr lang="en-US" dirty="0" smtClean="0">
                <a:latin typeface="Calibri" pitchFamily="34" charset="0"/>
              </a:rPr>
              <a:t>Family was unaware of the loss of cooking ability</a:t>
            </a:r>
          </a:p>
        </p:txBody>
      </p:sp>
      <p:pic>
        <p:nvPicPr>
          <p:cNvPr id="5" name="Picture 4" descr="Aunt Kathie face.jpg"/>
          <p:cNvPicPr>
            <a:picLocks noChangeAspect="1"/>
          </p:cNvPicPr>
          <p:nvPr/>
        </p:nvPicPr>
        <p:blipFill>
          <a:blip r:embed="rId2"/>
          <a:stretch>
            <a:fillRect/>
          </a:stretch>
        </p:blipFill>
        <p:spPr>
          <a:xfrm>
            <a:off x="7691365" y="-1"/>
            <a:ext cx="1447801" cy="1447801"/>
          </a:xfrm>
          <a:prstGeom prst="rect">
            <a:avLst/>
          </a:prstGeom>
        </p:spPr>
      </p:pic>
    </p:spTree>
    <p:extLst>
      <p:ext uri="{BB962C8B-B14F-4D97-AF65-F5344CB8AC3E}">
        <p14:creationId xmlns:p14="http://schemas.microsoft.com/office/powerpoint/2010/main" val="9512494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1" y="236220"/>
            <a:ext cx="7445828" cy="1143000"/>
          </a:xfrm>
        </p:spPr>
        <p:txBody>
          <a:bodyPr>
            <a:noAutofit/>
          </a:bodyPr>
          <a:lstStyle/>
          <a:p>
            <a:pPr algn="l" eaLnBrk="1" hangingPunct="1"/>
            <a:r>
              <a:rPr lang="en-US" sz="4000" b="1" dirty="0" smtClean="0">
                <a:solidFill>
                  <a:schemeClr val="bg1"/>
                </a:solidFill>
                <a:effectLst>
                  <a:outerShdw blurRad="38100" dist="38100" dir="2700000" algn="tl">
                    <a:srgbClr val="000000">
                      <a:alpha val="43137"/>
                    </a:srgbClr>
                  </a:outerShdw>
                </a:effectLst>
                <a:latin typeface="Calibri" pitchFamily="34" charset="0"/>
              </a:rPr>
              <a:t>Mrs. P’s Independence Suffers</a:t>
            </a:r>
            <a:endParaRPr lang="en-US" sz="4000" b="0" i="1" dirty="0" smtClean="0">
              <a:solidFill>
                <a:schemeClr val="bg1"/>
              </a:solidFill>
              <a:effectLst>
                <a:outerShdw blurRad="38100" dist="38100" dir="2700000" algn="tl">
                  <a:srgbClr val="000000">
                    <a:alpha val="43137"/>
                  </a:srgbClr>
                </a:outerShdw>
              </a:effectLst>
              <a:latin typeface="Calibri" pitchFamily="34" charset="0"/>
            </a:endParaRPr>
          </a:p>
        </p:txBody>
      </p:sp>
      <p:sp>
        <p:nvSpPr>
          <p:cNvPr id="54275" name="Rectangle 3"/>
          <p:cNvSpPr>
            <a:spLocks noGrp="1" noChangeArrowheads="1"/>
          </p:cNvSpPr>
          <p:nvPr>
            <p:ph type="body" idx="1"/>
          </p:nvPr>
        </p:nvSpPr>
        <p:spPr>
          <a:xfrm>
            <a:off x="700768" y="1529217"/>
            <a:ext cx="7772400" cy="4114800"/>
          </a:xfrm>
        </p:spPr>
        <p:txBody>
          <a:bodyPr/>
          <a:lstStyle/>
          <a:p>
            <a:pPr eaLnBrk="1" hangingPunct="1">
              <a:lnSpc>
                <a:spcPct val="80000"/>
              </a:lnSpc>
              <a:spcBef>
                <a:spcPct val="30000"/>
              </a:spcBef>
            </a:pPr>
            <a:r>
              <a:rPr lang="en-US" dirty="0" smtClean="0">
                <a:latin typeface="Calibri" pitchFamily="34" charset="0"/>
              </a:rPr>
              <a:t>Unable to remain at her apartment </a:t>
            </a:r>
          </a:p>
          <a:p>
            <a:pPr lvl="1">
              <a:lnSpc>
                <a:spcPct val="80000"/>
              </a:lnSpc>
              <a:spcBef>
                <a:spcPct val="30000"/>
              </a:spcBef>
            </a:pPr>
            <a:r>
              <a:rPr lang="en-US" dirty="0" smtClean="0">
                <a:latin typeface="Calibri" pitchFamily="34" charset="0"/>
              </a:rPr>
              <a:t>Became malnourished</a:t>
            </a:r>
          </a:p>
          <a:p>
            <a:pPr lvl="1">
              <a:lnSpc>
                <a:spcPct val="80000"/>
              </a:lnSpc>
              <a:spcBef>
                <a:spcPct val="30000"/>
              </a:spcBef>
            </a:pPr>
            <a:r>
              <a:rPr lang="en-US" dirty="0" smtClean="0">
                <a:latin typeface="Calibri" pitchFamily="34" charset="0"/>
              </a:rPr>
              <a:t>Safety needs could not be met</a:t>
            </a:r>
          </a:p>
          <a:p>
            <a:pPr lvl="1">
              <a:lnSpc>
                <a:spcPct val="80000"/>
              </a:lnSpc>
              <a:spcBef>
                <a:spcPct val="30000"/>
              </a:spcBef>
            </a:pPr>
            <a:r>
              <a:rPr lang="en-US" dirty="0" smtClean="0">
                <a:latin typeface="Calibri" pitchFamily="34" charset="0"/>
              </a:rPr>
              <a:t>Returned home by police twice</a:t>
            </a:r>
          </a:p>
          <a:p>
            <a:pPr lvl="1">
              <a:lnSpc>
                <a:spcPct val="80000"/>
              </a:lnSpc>
              <a:spcBef>
                <a:spcPct val="30000"/>
              </a:spcBef>
            </a:pPr>
            <a:endParaRPr lang="en-US" dirty="0">
              <a:latin typeface="Calibri" pitchFamily="34" charset="0"/>
            </a:endParaRPr>
          </a:p>
          <a:p>
            <a:pPr>
              <a:lnSpc>
                <a:spcPct val="80000"/>
              </a:lnSpc>
              <a:spcBef>
                <a:spcPct val="30000"/>
              </a:spcBef>
            </a:pPr>
            <a:r>
              <a:rPr lang="en-US" dirty="0" smtClean="0">
                <a:latin typeface="Calibri" pitchFamily="34" charset="0"/>
              </a:rPr>
              <a:t>Unable to maintain personal hygiene needs</a:t>
            </a:r>
          </a:p>
          <a:p>
            <a:pPr>
              <a:lnSpc>
                <a:spcPct val="80000"/>
              </a:lnSpc>
              <a:spcBef>
                <a:spcPct val="30000"/>
              </a:spcBef>
            </a:pPr>
            <a:endParaRPr lang="en-US" dirty="0">
              <a:latin typeface="Calibri" pitchFamily="34" charset="0"/>
            </a:endParaRPr>
          </a:p>
          <a:p>
            <a:pPr>
              <a:lnSpc>
                <a:spcPct val="80000"/>
              </a:lnSpc>
              <a:spcBef>
                <a:spcPct val="30000"/>
              </a:spcBef>
            </a:pPr>
            <a:r>
              <a:rPr lang="en-US" dirty="0" smtClean="0">
                <a:latin typeface="Calibri" pitchFamily="34" charset="0"/>
              </a:rPr>
              <a:t>Unable to reliably manage her medicines</a:t>
            </a:r>
          </a:p>
          <a:p>
            <a:pPr eaLnBrk="1" hangingPunct="1">
              <a:spcBef>
                <a:spcPct val="30000"/>
              </a:spcBef>
            </a:pPr>
            <a:endParaRPr lang="en-US" sz="3600" dirty="0" smtClean="0">
              <a:latin typeface="Calibri" pitchFamily="34" charset="0"/>
            </a:endParaRPr>
          </a:p>
          <a:p>
            <a:pPr eaLnBrk="1" hangingPunct="1">
              <a:spcBef>
                <a:spcPct val="30000"/>
              </a:spcBef>
            </a:pPr>
            <a:endParaRPr lang="en-US" sz="2000" dirty="0" smtClean="0">
              <a:latin typeface="Calibri" pitchFamily="34" charset="0"/>
            </a:endParaRPr>
          </a:p>
          <a:p>
            <a:pPr lvl="1" eaLnBrk="1" hangingPunct="1">
              <a:spcBef>
                <a:spcPct val="30000"/>
              </a:spcBef>
            </a:pPr>
            <a:endParaRPr lang="en-US" sz="1800" dirty="0" smtClean="0">
              <a:latin typeface="Calibri" pitchFamily="34" charset="0"/>
            </a:endParaRPr>
          </a:p>
          <a:p>
            <a:pPr eaLnBrk="1" hangingPunct="1">
              <a:lnSpc>
                <a:spcPct val="80000"/>
              </a:lnSpc>
              <a:spcBef>
                <a:spcPct val="30000"/>
              </a:spcBef>
            </a:pPr>
            <a:endParaRPr lang="en-US" sz="2000" dirty="0" smtClean="0">
              <a:latin typeface="Calibri" pitchFamily="34" charset="0"/>
            </a:endParaRPr>
          </a:p>
          <a:p>
            <a:pPr eaLnBrk="1" hangingPunct="1">
              <a:lnSpc>
                <a:spcPct val="80000"/>
              </a:lnSpc>
              <a:spcBef>
                <a:spcPct val="30000"/>
              </a:spcBef>
            </a:pPr>
            <a:endParaRPr lang="en-US" sz="2000" dirty="0" smtClean="0">
              <a:latin typeface="Calibri" pitchFamily="34" charset="0"/>
            </a:endParaRPr>
          </a:p>
        </p:txBody>
      </p:sp>
      <p:pic>
        <p:nvPicPr>
          <p:cNvPr id="6" name="Picture 5" descr="Aunt Kathie face.jpg"/>
          <p:cNvPicPr>
            <a:picLocks noChangeAspect="1"/>
          </p:cNvPicPr>
          <p:nvPr/>
        </p:nvPicPr>
        <p:blipFill>
          <a:blip r:embed="rId3"/>
          <a:stretch>
            <a:fillRect/>
          </a:stretch>
        </p:blipFill>
        <p:spPr>
          <a:xfrm>
            <a:off x="7696200" y="0"/>
            <a:ext cx="1447800" cy="1447800"/>
          </a:xfrm>
          <a:prstGeom prst="rect">
            <a:avLst/>
          </a:prstGeom>
        </p:spPr>
      </p:pic>
    </p:spTree>
    <p:extLst>
      <p:ext uri="{BB962C8B-B14F-4D97-AF65-F5344CB8AC3E}">
        <p14:creationId xmlns:p14="http://schemas.microsoft.com/office/powerpoint/2010/main" val="21728685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525963"/>
          </a:xfrm>
        </p:spPr>
        <p:txBody>
          <a:bodyPr/>
          <a:lstStyle/>
          <a:p>
            <a:pPr>
              <a:lnSpc>
                <a:spcPct val="80000"/>
              </a:lnSpc>
              <a:spcBef>
                <a:spcPct val="30000"/>
              </a:spcBef>
            </a:pPr>
            <a:r>
              <a:rPr lang="en-US" dirty="0" smtClean="0">
                <a:latin typeface="Calibri" pitchFamily="34" charset="0"/>
              </a:rPr>
              <a:t>Appointed niece as proxy decision maker</a:t>
            </a:r>
          </a:p>
          <a:p>
            <a:pPr lvl="1">
              <a:lnSpc>
                <a:spcPct val="80000"/>
              </a:lnSpc>
              <a:spcBef>
                <a:spcPct val="30000"/>
              </a:spcBef>
            </a:pPr>
            <a:r>
              <a:rPr lang="en-US" dirty="0" smtClean="0">
                <a:latin typeface="Calibri" pitchFamily="34" charset="0"/>
              </a:rPr>
              <a:t>Met with family lawyer </a:t>
            </a:r>
          </a:p>
          <a:p>
            <a:pPr marL="228600" lvl="1" indent="0">
              <a:lnSpc>
                <a:spcPct val="80000"/>
              </a:lnSpc>
              <a:spcBef>
                <a:spcPct val="30000"/>
              </a:spcBef>
              <a:buNone/>
            </a:pPr>
            <a:endParaRPr lang="en-US" dirty="0" smtClean="0">
              <a:latin typeface="Calibri" pitchFamily="34" charset="0"/>
            </a:endParaRPr>
          </a:p>
          <a:p>
            <a:pPr>
              <a:lnSpc>
                <a:spcPct val="80000"/>
              </a:lnSpc>
              <a:spcBef>
                <a:spcPct val="30000"/>
              </a:spcBef>
            </a:pPr>
            <a:r>
              <a:rPr lang="en-US" dirty="0" smtClean="0">
                <a:latin typeface="Calibri" pitchFamily="34" charset="0"/>
              </a:rPr>
              <a:t>Temporarily </a:t>
            </a:r>
            <a:r>
              <a:rPr lang="en-US" dirty="0">
                <a:latin typeface="Calibri" pitchFamily="34" charset="0"/>
              </a:rPr>
              <a:t>lived with age-peer relatives</a:t>
            </a:r>
          </a:p>
          <a:p>
            <a:pPr lvl="1">
              <a:lnSpc>
                <a:spcPct val="80000"/>
              </a:lnSpc>
              <a:spcBef>
                <a:spcPct val="30000"/>
              </a:spcBef>
            </a:pPr>
            <a:r>
              <a:rPr lang="en-US" dirty="0">
                <a:latin typeface="Calibri" pitchFamily="34" charset="0"/>
              </a:rPr>
              <a:t>They were overwhelmed by her </a:t>
            </a:r>
            <a:r>
              <a:rPr lang="en-US" dirty="0" smtClean="0">
                <a:latin typeface="Calibri" pitchFamily="34" charset="0"/>
              </a:rPr>
              <a:t>dependence</a:t>
            </a:r>
          </a:p>
          <a:p>
            <a:pPr marL="228600" lvl="1" indent="0">
              <a:lnSpc>
                <a:spcPct val="80000"/>
              </a:lnSpc>
              <a:spcBef>
                <a:spcPct val="30000"/>
              </a:spcBef>
              <a:buNone/>
            </a:pPr>
            <a:endParaRPr lang="en-US" dirty="0">
              <a:latin typeface="Calibri" pitchFamily="34" charset="0"/>
            </a:endParaRPr>
          </a:p>
          <a:p>
            <a:pPr>
              <a:lnSpc>
                <a:spcPct val="80000"/>
              </a:lnSpc>
              <a:spcBef>
                <a:spcPct val="30000"/>
              </a:spcBef>
            </a:pPr>
            <a:r>
              <a:rPr lang="en-US" dirty="0">
                <a:latin typeface="Calibri" pitchFamily="34" charset="0"/>
              </a:rPr>
              <a:t>Moved to ALF near her eldest son in Huntsville</a:t>
            </a:r>
          </a:p>
          <a:p>
            <a:pPr lvl="1">
              <a:lnSpc>
                <a:spcPct val="80000"/>
              </a:lnSpc>
              <a:spcBef>
                <a:spcPct val="30000"/>
              </a:spcBef>
            </a:pPr>
            <a:r>
              <a:rPr lang="en-US" dirty="0">
                <a:latin typeface="Calibri" pitchFamily="34" charset="0"/>
              </a:rPr>
              <a:t>Unable to meet Alabama ALF standards</a:t>
            </a:r>
          </a:p>
          <a:p>
            <a:pPr lvl="1">
              <a:lnSpc>
                <a:spcPct val="80000"/>
              </a:lnSpc>
              <a:spcBef>
                <a:spcPct val="30000"/>
              </a:spcBef>
            </a:pPr>
            <a:r>
              <a:rPr lang="en-US" dirty="0">
                <a:latin typeface="Calibri" pitchFamily="34" charset="0"/>
              </a:rPr>
              <a:t>Placement in Dementia Care Unit in &lt;4 months </a:t>
            </a:r>
          </a:p>
          <a:p>
            <a:endParaRPr lang="en-US" dirty="0"/>
          </a:p>
        </p:txBody>
      </p:sp>
      <p:sp>
        <p:nvSpPr>
          <p:cNvPr id="3" name="Title 2"/>
          <p:cNvSpPr>
            <a:spLocks noGrp="1"/>
          </p:cNvSpPr>
          <p:nvPr>
            <p:ph type="title"/>
          </p:nvPr>
        </p:nvSpPr>
        <p:spPr/>
        <p:txBody>
          <a:bodyPr>
            <a:normAutofit/>
          </a:bodyPr>
          <a:lstStyle/>
          <a:p>
            <a:r>
              <a:rPr lang="en-US" sz="4000" b="1" dirty="0" smtClean="0">
                <a:solidFill>
                  <a:schemeClr val="bg1"/>
                </a:solidFill>
                <a:effectLst>
                  <a:outerShdw blurRad="38100" dist="38100" dir="2700000" algn="tl">
                    <a:srgbClr val="000000">
                      <a:alpha val="43137"/>
                    </a:srgbClr>
                  </a:outerShdw>
                </a:effectLst>
              </a:rPr>
              <a:t>What did Mrs. P do?</a:t>
            </a:r>
            <a:endParaRPr lang="en-US" sz="4000" b="1" dirty="0">
              <a:solidFill>
                <a:schemeClr val="bg1"/>
              </a:solidFill>
              <a:effectLst>
                <a:outerShdw blurRad="38100" dist="38100" dir="2700000" algn="tl">
                  <a:srgbClr val="000000">
                    <a:alpha val="43137"/>
                  </a:srgbClr>
                </a:outerShdw>
              </a:effectLst>
            </a:endParaRPr>
          </a:p>
        </p:txBody>
      </p:sp>
      <p:pic>
        <p:nvPicPr>
          <p:cNvPr id="4" name="Picture 3" descr="Aunt Kathie face.jpg"/>
          <p:cNvPicPr>
            <a:picLocks noChangeAspect="1"/>
          </p:cNvPicPr>
          <p:nvPr/>
        </p:nvPicPr>
        <p:blipFill>
          <a:blip r:embed="rId2"/>
          <a:stretch>
            <a:fillRect/>
          </a:stretch>
        </p:blipFill>
        <p:spPr>
          <a:xfrm>
            <a:off x="7696200" y="0"/>
            <a:ext cx="1447800" cy="1447800"/>
          </a:xfrm>
          <a:prstGeom prst="rect">
            <a:avLst/>
          </a:prstGeom>
        </p:spPr>
      </p:pic>
    </p:spTree>
    <p:extLst>
      <p:ext uri="{BB962C8B-B14F-4D97-AF65-F5344CB8AC3E}">
        <p14:creationId xmlns:p14="http://schemas.microsoft.com/office/powerpoint/2010/main" val="13372258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Elder law attorneys</a:t>
            </a:r>
          </a:p>
          <a:p>
            <a:r>
              <a:rPr lang="en-US" dirty="0" smtClean="0"/>
              <a:t>Financial and estate planners</a:t>
            </a:r>
          </a:p>
          <a:p>
            <a:r>
              <a:rPr lang="en-US" dirty="0" smtClean="0"/>
              <a:t>Social workers</a:t>
            </a:r>
          </a:p>
          <a:p>
            <a:r>
              <a:rPr lang="en-US" dirty="0" smtClean="0"/>
              <a:t>Case managers</a:t>
            </a:r>
          </a:p>
          <a:p>
            <a:r>
              <a:rPr lang="en-US" dirty="0" smtClean="0"/>
              <a:t>Advocacy groups</a:t>
            </a:r>
            <a:endParaRPr lang="en-US" dirty="0"/>
          </a:p>
        </p:txBody>
      </p:sp>
      <p:sp>
        <p:nvSpPr>
          <p:cNvPr id="3" name="Title 2"/>
          <p:cNvSpPr>
            <a:spLocks noGrp="1"/>
          </p:cNvSpPr>
          <p:nvPr>
            <p:ph type="title"/>
          </p:nvPr>
        </p:nvSpPr>
        <p:spPr/>
        <p:txBody>
          <a:bodyPr>
            <a:normAutofit/>
          </a:bodyPr>
          <a:lstStyle/>
          <a:p>
            <a:r>
              <a:rPr lang="en-US" sz="4000" b="1" dirty="0" smtClean="0">
                <a:solidFill>
                  <a:schemeClr val="bg1"/>
                </a:solidFill>
                <a:effectLst>
                  <a:outerShdw blurRad="38100" dist="38100" dir="2700000" algn="tl">
                    <a:srgbClr val="000000">
                      <a:alpha val="43137"/>
                    </a:srgbClr>
                  </a:outerShdw>
                </a:effectLst>
              </a:rPr>
              <a:t>Who can help with these decisions?</a:t>
            </a:r>
            <a:endParaRPr lang="en-US" sz="4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324960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smtClean="0"/>
              <a:t>Diagnosis</a:t>
            </a:r>
          </a:p>
          <a:p>
            <a:r>
              <a:rPr lang="en-US" sz="3200" dirty="0" smtClean="0"/>
              <a:t>Initial Treatment</a:t>
            </a:r>
          </a:p>
          <a:p>
            <a:r>
              <a:rPr lang="en-US" sz="3200" dirty="0" smtClean="0"/>
              <a:t>Daily Living with Dementia</a:t>
            </a:r>
          </a:p>
          <a:p>
            <a:pPr lvl="1"/>
            <a:r>
              <a:rPr lang="en-US" sz="2800" dirty="0" smtClean="0"/>
              <a:t>Lifestyle and Role Changes  </a:t>
            </a:r>
          </a:p>
          <a:p>
            <a:pPr lvl="1"/>
            <a:r>
              <a:rPr lang="en-US" sz="2800" dirty="0" smtClean="0"/>
              <a:t>Autonomy and Independence</a:t>
            </a:r>
          </a:p>
          <a:p>
            <a:r>
              <a:rPr lang="en-US" sz="3200" dirty="0" smtClean="0"/>
              <a:t>When Death is Near</a:t>
            </a:r>
          </a:p>
          <a:p>
            <a:pPr>
              <a:buNone/>
            </a:pPr>
            <a:endParaRPr lang="en-US" dirty="0"/>
          </a:p>
        </p:txBody>
      </p:sp>
      <p:sp>
        <p:nvSpPr>
          <p:cNvPr id="3" name="Title 2"/>
          <p:cNvSpPr>
            <a:spLocks noGrp="1"/>
          </p:cNvSpPr>
          <p:nvPr>
            <p:ph type="title"/>
          </p:nvPr>
        </p:nvSpPr>
        <p:spPr>
          <a:xfrm>
            <a:off x="152400" y="274638"/>
            <a:ext cx="8763000" cy="1143000"/>
          </a:xfrm>
        </p:spPr>
        <p:txBody>
          <a:bodyPr>
            <a:noAutofit/>
          </a:bodyPr>
          <a:lstStyle/>
          <a:p>
            <a:r>
              <a:rPr lang="en-US" b="1" dirty="0" smtClean="0">
                <a:solidFill>
                  <a:schemeClr val="bg1"/>
                </a:solidFill>
              </a:rPr>
              <a:t>When do these decision points occur? </a:t>
            </a:r>
            <a:endParaRPr lang="en-US" b="1" dirty="0">
              <a:solidFill>
                <a:schemeClr val="bg1"/>
              </a:solidFill>
            </a:endParaRPr>
          </a:p>
        </p:txBody>
      </p:sp>
    </p:spTree>
    <p:extLst>
      <p:ext uri="{BB962C8B-B14F-4D97-AF65-F5344CB8AC3E}">
        <p14:creationId xmlns:p14="http://schemas.microsoft.com/office/powerpoint/2010/main" val="22511715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smtClean="0">
                <a:solidFill>
                  <a:schemeClr val="bg1">
                    <a:lumMod val="50000"/>
                  </a:schemeClr>
                </a:solidFill>
              </a:rPr>
              <a:t>Diagnosis</a:t>
            </a:r>
          </a:p>
          <a:p>
            <a:r>
              <a:rPr lang="en-US" sz="3200" dirty="0" smtClean="0">
                <a:solidFill>
                  <a:schemeClr val="bg1">
                    <a:lumMod val="50000"/>
                  </a:schemeClr>
                </a:solidFill>
              </a:rPr>
              <a:t>Initial Treatment</a:t>
            </a:r>
          </a:p>
          <a:p>
            <a:r>
              <a:rPr lang="en-US" sz="3200" dirty="0" smtClean="0">
                <a:solidFill>
                  <a:schemeClr val="bg1">
                    <a:lumMod val="50000"/>
                  </a:schemeClr>
                </a:solidFill>
              </a:rPr>
              <a:t>Daily Living with Dementia</a:t>
            </a:r>
          </a:p>
          <a:p>
            <a:pPr lvl="1"/>
            <a:r>
              <a:rPr lang="en-US" sz="2800" dirty="0" smtClean="0">
                <a:solidFill>
                  <a:schemeClr val="bg1">
                    <a:lumMod val="50000"/>
                  </a:schemeClr>
                </a:solidFill>
              </a:rPr>
              <a:t>Lifestyle and Role Changes  </a:t>
            </a:r>
          </a:p>
          <a:p>
            <a:pPr lvl="1"/>
            <a:r>
              <a:rPr lang="en-US" sz="2800" dirty="0" smtClean="0">
                <a:solidFill>
                  <a:schemeClr val="bg1">
                    <a:lumMod val="50000"/>
                  </a:schemeClr>
                </a:solidFill>
              </a:rPr>
              <a:t>Autonomy and Independence</a:t>
            </a:r>
          </a:p>
          <a:p>
            <a:r>
              <a:rPr lang="en-US" sz="3200" b="1" dirty="0" smtClean="0">
                <a:solidFill>
                  <a:srgbClr val="245A36"/>
                </a:solidFill>
                <a:effectLst>
                  <a:outerShdw blurRad="38100" dist="38100" dir="2700000" algn="tl">
                    <a:srgbClr val="000000">
                      <a:alpha val="43137"/>
                    </a:srgbClr>
                  </a:outerShdw>
                </a:effectLst>
              </a:rPr>
              <a:t>When Death is Near</a:t>
            </a:r>
          </a:p>
          <a:p>
            <a:pPr>
              <a:buNone/>
            </a:pPr>
            <a:endParaRPr lang="en-US" dirty="0"/>
          </a:p>
        </p:txBody>
      </p:sp>
      <p:sp>
        <p:nvSpPr>
          <p:cNvPr id="3" name="Title 2"/>
          <p:cNvSpPr>
            <a:spLocks noGrp="1"/>
          </p:cNvSpPr>
          <p:nvPr>
            <p:ph type="title"/>
          </p:nvPr>
        </p:nvSpPr>
        <p:spPr/>
        <p:txBody>
          <a:bodyPr>
            <a:normAutofit/>
          </a:bodyPr>
          <a:lstStyle/>
          <a:p>
            <a:r>
              <a:rPr lang="en-US" sz="5400" b="1" dirty="0" smtClean="0">
                <a:solidFill>
                  <a:schemeClr val="bg1"/>
                </a:solidFill>
                <a:effectLst>
                  <a:outerShdw blurRad="38100" dist="38100" dir="2700000" algn="tl">
                    <a:srgbClr val="000000">
                      <a:alpha val="43137"/>
                    </a:srgbClr>
                  </a:outerShdw>
                </a:effectLst>
              </a:rPr>
              <a:t>Decision point #5 </a:t>
            </a:r>
            <a:endParaRPr lang="en-US"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3643515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If you were unable to recognize people important to you and could not feed yourself would you want a feeding tube?</a:t>
            </a:r>
            <a:endParaRPr lang="en-US" dirty="0"/>
          </a:p>
        </p:txBody>
      </p:sp>
      <p:sp>
        <p:nvSpPr>
          <p:cNvPr id="3" name="Title 2"/>
          <p:cNvSpPr>
            <a:spLocks noGrp="1"/>
          </p:cNvSpPr>
          <p:nvPr>
            <p:ph type="title"/>
          </p:nvPr>
        </p:nvSpPr>
        <p:spPr/>
        <p:txBody>
          <a:bodyPr>
            <a:normAutofit/>
          </a:bodyPr>
          <a:lstStyle/>
          <a:p>
            <a:r>
              <a:rPr lang="en-US" sz="4000" b="1" i="1" dirty="0">
                <a:solidFill>
                  <a:schemeClr val="bg1"/>
                </a:solidFill>
                <a:effectLst>
                  <a:outerShdw blurRad="38100" dist="38100" dir="2700000" algn="tl">
                    <a:srgbClr val="000000">
                      <a:alpha val="43137"/>
                    </a:srgbClr>
                  </a:outerShdw>
                </a:effectLst>
              </a:rPr>
              <a:t>“and the survey says…” </a:t>
            </a:r>
            <a:endParaRPr lang="en-US" sz="4000" b="1" dirty="0">
              <a:solidFill>
                <a:schemeClr val="bg1"/>
              </a:solidFill>
            </a:endParaRPr>
          </a:p>
        </p:txBody>
      </p:sp>
      <p:sp>
        <p:nvSpPr>
          <p:cNvPr id="5" name="TextBox 4"/>
          <p:cNvSpPr txBox="1"/>
          <p:nvPr/>
        </p:nvSpPr>
        <p:spPr>
          <a:xfrm>
            <a:off x="668368" y="3429000"/>
            <a:ext cx="3979832" cy="830997"/>
          </a:xfrm>
          <a:prstGeom prst="rect">
            <a:avLst/>
          </a:prstGeom>
          <a:noFill/>
          <a:ln>
            <a:solidFill>
              <a:srgbClr val="00B050"/>
            </a:solidFill>
          </a:ln>
        </p:spPr>
        <p:txBody>
          <a:bodyPr wrap="square" rtlCol="0">
            <a:spAutoFit/>
          </a:bodyPr>
          <a:lstStyle/>
          <a:p>
            <a:pPr algn="ctr"/>
            <a:r>
              <a:rPr lang="en-US" sz="2400" dirty="0" smtClean="0"/>
              <a:t>Green Card</a:t>
            </a:r>
          </a:p>
          <a:p>
            <a:pPr algn="ctr"/>
            <a:r>
              <a:rPr lang="en-US" sz="2400" b="1" dirty="0" smtClean="0">
                <a:solidFill>
                  <a:srgbClr val="00B050"/>
                </a:solidFill>
              </a:rPr>
              <a:t>YES</a:t>
            </a:r>
            <a:endParaRPr lang="en-US" sz="2400" b="1" dirty="0">
              <a:solidFill>
                <a:srgbClr val="00B050"/>
              </a:solidFill>
            </a:endParaRPr>
          </a:p>
        </p:txBody>
      </p:sp>
      <p:sp>
        <p:nvSpPr>
          <p:cNvPr id="6" name="TextBox 5"/>
          <p:cNvSpPr txBox="1"/>
          <p:nvPr/>
        </p:nvSpPr>
        <p:spPr>
          <a:xfrm>
            <a:off x="4935568" y="3429000"/>
            <a:ext cx="3979832" cy="830997"/>
          </a:xfrm>
          <a:prstGeom prst="rect">
            <a:avLst/>
          </a:prstGeom>
          <a:noFill/>
          <a:ln>
            <a:solidFill>
              <a:srgbClr val="FF0000"/>
            </a:solidFill>
          </a:ln>
        </p:spPr>
        <p:txBody>
          <a:bodyPr wrap="square" rtlCol="0">
            <a:spAutoFit/>
          </a:bodyPr>
          <a:lstStyle/>
          <a:p>
            <a:pPr algn="ctr"/>
            <a:r>
              <a:rPr lang="en-US" sz="2400" dirty="0" smtClean="0"/>
              <a:t>Red Card </a:t>
            </a:r>
          </a:p>
          <a:p>
            <a:pPr algn="ctr"/>
            <a:r>
              <a:rPr lang="en-US" sz="2400" b="1" dirty="0" smtClean="0">
                <a:solidFill>
                  <a:srgbClr val="FF0000"/>
                </a:solidFill>
              </a:rPr>
              <a:t>NO</a:t>
            </a:r>
            <a:endParaRPr lang="en-US" sz="2400" b="1" dirty="0">
              <a:solidFill>
                <a:srgbClr val="FF0000"/>
              </a:solidFill>
            </a:endParaRPr>
          </a:p>
        </p:txBody>
      </p:sp>
      <p:pic>
        <p:nvPicPr>
          <p:cNvPr id="7" name="Picture 6" descr="Beeson Red Green.jpg"/>
          <p:cNvPicPr>
            <a:picLocks noChangeAspect="1"/>
          </p:cNvPicPr>
          <p:nvPr/>
        </p:nvPicPr>
        <p:blipFill>
          <a:blip r:embed="rId2"/>
          <a:stretch>
            <a:fillRect/>
          </a:stretch>
        </p:blipFill>
        <p:spPr>
          <a:xfrm>
            <a:off x="76200" y="92076"/>
            <a:ext cx="1368078" cy="1295399"/>
          </a:xfrm>
          <a:prstGeom prst="rect">
            <a:avLst/>
          </a:prstGeom>
        </p:spPr>
      </p:pic>
    </p:spTree>
    <p:extLst>
      <p:ext uri="{BB962C8B-B14F-4D97-AF65-F5344CB8AC3E}">
        <p14:creationId xmlns:p14="http://schemas.microsoft.com/office/powerpoint/2010/main" val="547565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Should anti-dementia treatments be stopped?</a:t>
            </a:r>
          </a:p>
          <a:p>
            <a:r>
              <a:rPr lang="en-US" dirty="0" smtClean="0"/>
              <a:t>What </a:t>
            </a:r>
            <a:r>
              <a:rPr lang="en-US" dirty="0"/>
              <a:t>treatments </a:t>
            </a:r>
            <a:r>
              <a:rPr lang="en-US" dirty="0" smtClean="0"/>
              <a:t>might reduce distress or suffering?</a:t>
            </a:r>
          </a:p>
          <a:p>
            <a:r>
              <a:rPr lang="en-US" dirty="0" smtClean="0"/>
              <a:t>How aggressive should we be in treating other illnesses?</a:t>
            </a:r>
          </a:p>
          <a:p>
            <a:r>
              <a:rPr lang="en-US" dirty="0"/>
              <a:t>Are life-prolonging treatments medically appropriate?</a:t>
            </a:r>
          </a:p>
          <a:p>
            <a:endParaRPr lang="en-US" dirty="0" smtClean="0"/>
          </a:p>
          <a:p>
            <a:pPr marL="0" indent="0">
              <a:buNone/>
            </a:pPr>
            <a:endParaRPr lang="en-US" dirty="0"/>
          </a:p>
        </p:txBody>
      </p:sp>
      <p:sp>
        <p:nvSpPr>
          <p:cNvPr id="3" name="Title 2"/>
          <p:cNvSpPr>
            <a:spLocks noGrp="1"/>
          </p:cNvSpPr>
          <p:nvPr>
            <p:ph type="title"/>
          </p:nvPr>
        </p:nvSpPr>
        <p:spPr/>
        <p:txBody>
          <a:bodyPr>
            <a:normAutofit fontScale="90000"/>
          </a:bodyPr>
          <a:lstStyle/>
          <a:p>
            <a:r>
              <a:rPr lang="en-US" b="1" dirty="0" smtClean="0">
                <a:solidFill>
                  <a:schemeClr val="bg1"/>
                </a:solidFill>
                <a:effectLst>
                  <a:outerShdw blurRad="38100" dist="38100" dir="2700000" algn="tl">
                    <a:srgbClr val="000000">
                      <a:alpha val="43137"/>
                    </a:srgbClr>
                  </a:outerShdw>
                </a:effectLst>
              </a:rPr>
              <a:t>Decisions Health Care Team </a:t>
            </a:r>
            <a:br>
              <a:rPr lang="en-US" b="1" dirty="0" smtClean="0">
                <a:solidFill>
                  <a:schemeClr val="bg1"/>
                </a:solidFill>
                <a:effectLst>
                  <a:outerShdw blurRad="38100" dist="38100" dir="2700000" algn="tl">
                    <a:srgbClr val="000000">
                      <a:alpha val="43137"/>
                    </a:srgbClr>
                  </a:outerShdw>
                </a:effectLst>
              </a:rPr>
            </a:br>
            <a:r>
              <a:rPr lang="en-US" b="1" dirty="0" smtClean="0">
                <a:solidFill>
                  <a:schemeClr val="bg1"/>
                </a:solidFill>
                <a:effectLst>
                  <a:outerShdw blurRad="38100" dist="38100" dir="2700000" algn="tl">
                    <a:srgbClr val="000000">
                      <a:alpha val="43137"/>
                    </a:srgbClr>
                  </a:outerShdw>
                </a:effectLst>
              </a:rPr>
              <a:t>Must Make</a:t>
            </a:r>
            <a:endParaRPr lang="en-US"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0843775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600201"/>
            <a:ext cx="7696200" cy="4267200"/>
          </a:xfrm>
        </p:spPr>
        <p:txBody>
          <a:bodyPr>
            <a:normAutofit fontScale="92500" lnSpcReduction="20000"/>
          </a:bodyPr>
          <a:lstStyle/>
          <a:p>
            <a:r>
              <a:rPr lang="en-US" dirty="0" smtClean="0"/>
              <a:t>67% of dementia-related deaths occur in nursing homes. </a:t>
            </a:r>
          </a:p>
          <a:p>
            <a:r>
              <a:rPr lang="en-US" dirty="0" smtClean="0"/>
              <a:t>71% of residents with advanced dementia died within 6 months of admission</a:t>
            </a:r>
          </a:p>
          <a:p>
            <a:pPr lvl="1"/>
            <a:r>
              <a:rPr lang="en-US" dirty="0" smtClean="0"/>
              <a:t>Only 11% were referred to hospice. </a:t>
            </a:r>
          </a:p>
          <a:p>
            <a:r>
              <a:rPr lang="en-US" dirty="0" smtClean="0"/>
              <a:t>Non-palliative care is common in residents with advanced dementia</a:t>
            </a:r>
          </a:p>
          <a:p>
            <a:pPr lvl="1">
              <a:spcBef>
                <a:spcPts val="0"/>
              </a:spcBef>
            </a:pPr>
            <a:r>
              <a:rPr lang="en-US" dirty="0" smtClean="0"/>
              <a:t>tube feeding</a:t>
            </a:r>
          </a:p>
          <a:p>
            <a:pPr lvl="1">
              <a:spcBef>
                <a:spcPts val="0"/>
              </a:spcBef>
            </a:pPr>
            <a:r>
              <a:rPr lang="en-US" dirty="0" smtClean="0"/>
              <a:t>laboratory tests</a:t>
            </a:r>
          </a:p>
          <a:p>
            <a:pPr lvl="1">
              <a:spcBef>
                <a:spcPts val="0"/>
              </a:spcBef>
            </a:pPr>
            <a:r>
              <a:rPr lang="en-US" dirty="0" smtClean="0"/>
              <a:t>restraints</a:t>
            </a:r>
          </a:p>
          <a:p>
            <a:pPr lvl="1">
              <a:spcBef>
                <a:spcPts val="0"/>
              </a:spcBef>
            </a:pPr>
            <a:r>
              <a:rPr lang="en-US" dirty="0" smtClean="0"/>
              <a:t>intravenous therapy.</a:t>
            </a:r>
          </a:p>
          <a:p>
            <a:endParaRPr lang="en-US" dirty="0"/>
          </a:p>
        </p:txBody>
      </p:sp>
      <p:sp>
        <p:nvSpPr>
          <p:cNvPr id="3" name="Title 2"/>
          <p:cNvSpPr>
            <a:spLocks noGrp="1"/>
          </p:cNvSpPr>
          <p:nvPr>
            <p:ph type="title"/>
          </p:nvPr>
        </p:nvSpPr>
        <p:spPr/>
        <p:txBody>
          <a:bodyPr>
            <a:normAutofit/>
          </a:bodyPr>
          <a:lstStyle/>
          <a:p>
            <a:r>
              <a:rPr lang="en-US" sz="4000" b="1" dirty="0" smtClean="0">
                <a:solidFill>
                  <a:schemeClr val="bg1"/>
                </a:solidFill>
                <a:effectLst>
                  <a:outerShdw blurRad="38100" dist="38100" dir="2700000" algn="tl">
                    <a:srgbClr val="000000">
                      <a:alpha val="43137"/>
                    </a:srgbClr>
                  </a:outerShdw>
                </a:effectLst>
              </a:rPr>
              <a:t>End of Life </a:t>
            </a:r>
            <a:r>
              <a:rPr lang="en-US" sz="4000" b="1" dirty="0" smtClean="0">
                <a:solidFill>
                  <a:schemeClr val="bg1"/>
                </a:solidFill>
                <a:effectLst>
                  <a:outerShdw blurRad="38100" dist="38100" dir="2700000" algn="tl">
                    <a:srgbClr val="000000">
                      <a:alpha val="43137"/>
                    </a:srgbClr>
                  </a:outerShdw>
                </a:effectLst>
              </a:rPr>
              <a:t>Issues </a:t>
            </a:r>
            <a:r>
              <a:rPr lang="en-US" sz="4000" b="1" dirty="0" smtClean="0">
                <a:solidFill>
                  <a:schemeClr val="bg1"/>
                </a:solidFill>
                <a:effectLst>
                  <a:outerShdw blurRad="38100" dist="38100" dir="2700000" algn="tl">
                    <a:srgbClr val="000000">
                      <a:alpha val="43137"/>
                    </a:srgbClr>
                  </a:outerShdw>
                </a:effectLst>
              </a:rPr>
              <a:t>in </a:t>
            </a:r>
            <a:r>
              <a:rPr lang="en-US" sz="4000" b="1" dirty="0" smtClean="0">
                <a:solidFill>
                  <a:schemeClr val="bg1"/>
                </a:solidFill>
                <a:effectLst>
                  <a:outerShdw blurRad="38100" dist="38100" dir="2700000" algn="tl">
                    <a:srgbClr val="000000">
                      <a:alpha val="43137"/>
                    </a:srgbClr>
                  </a:outerShdw>
                </a:effectLst>
              </a:rPr>
              <a:t>Dementia</a:t>
            </a:r>
            <a:endParaRPr lang="en-US" sz="4000" b="1"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304800" y="6400800"/>
            <a:ext cx="5943600" cy="338554"/>
          </a:xfrm>
          <a:prstGeom prst="rect">
            <a:avLst/>
          </a:prstGeom>
          <a:noFill/>
        </p:spPr>
        <p:txBody>
          <a:bodyPr wrap="square" rtlCol="0">
            <a:spAutoFit/>
          </a:bodyPr>
          <a:lstStyle/>
          <a:p>
            <a:r>
              <a:rPr lang="en-US" sz="1600" dirty="0" err="1" smtClean="0">
                <a:latin typeface="+mn-lt"/>
              </a:rPr>
              <a:t>Volicer</a:t>
            </a:r>
            <a:r>
              <a:rPr lang="en-US" sz="1600" dirty="0" smtClean="0">
                <a:latin typeface="+mn-lt"/>
              </a:rPr>
              <a:t> L</a:t>
            </a:r>
            <a:r>
              <a:rPr lang="en-US" sz="1600" i="1" dirty="0" smtClean="0">
                <a:latin typeface="+mn-lt"/>
              </a:rPr>
              <a:t> www.alz.org/national/documents/</a:t>
            </a:r>
            <a:r>
              <a:rPr lang="en-US" sz="1600" b="1" i="1" dirty="0" smtClean="0">
                <a:latin typeface="+mn-lt"/>
              </a:rPr>
              <a:t>endoflife</a:t>
            </a:r>
            <a:r>
              <a:rPr lang="en-US" sz="1600" i="1" dirty="0" smtClean="0">
                <a:latin typeface="+mn-lt"/>
              </a:rPr>
              <a:t>litreview.pdf</a:t>
            </a:r>
            <a:endParaRPr lang="en-US" sz="1600" dirty="0">
              <a:latin typeface="+mn-lt"/>
            </a:endParaRPr>
          </a:p>
        </p:txBody>
      </p:sp>
    </p:spTree>
    <p:extLst>
      <p:ext uri="{BB962C8B-B14F-4D97-AF65-F5344CB8AC3E}">
        <p14:creationId xmlns:p14="http://schemas.microsoft.com/office/powerpoint/2010/main" val="128676384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600201"/>
            <a:ext cx="8610600" cy="4267200"/>
          </a:xfrm>
        </p:spPr>
        <p:txBody>
          <a:bodyPr>
            <a:normAutofit fontScale="85000" lnSpcReduction="20000"/>
          </a:bodyPr>
          <a:lstStyle/>
          <a:p>
            <a:r>
              <a:rPr lang="en-US" dirty="0" smtClean="0"/>
              <a:t>Random sample of 500 PCPs (196 respondents)</a:t>
            </a:r>
          </a:p>
          <a:p>
            <a:pPr lvl="1"/>
            <a:r>
              <a:rPr lang="en-US" dirty="0" smtClean="0"/>
              <a:t>Proportion of physicians who believed that PEG tubes have the following benefits in advanced dementia: </a:t>
            </a:r>
          </a:p>
          <a:p>
            <a:pPr lvl="2"/>
            <a:r>
              <a:rPr lang="en-US" sz="2800" dirty="0" smtClean="0"/>
              <a:t>reduced aspiration pneumonia (76%), </a:t>
            </a:r>
          </a:p>
          <a:p>
            <a:pPr lvl="2"/>
            <a:r>
              <a:rPr lang="en-US" sz="2800" dirty="0" smtClean="0"/>
              <a:t>improved pressure ulcer healing (75%), </a:t>
            </a:r>
          </a:p>
          <a:p>
            <a:pPr lvl="2"/>
            <a:r>
              <a:rPr lang="en-US" sz="2800" dirty="0" smtClean="0"/>
              <a:t>improved survival (61%), </a:t>
            </a:r>
          </a:p>
          <a:p>
            <a:pPr lvl="2"/>
            <a:r>
              <a:rPr lang="en-US" sz="2800" dirty="0" smtClean="0"/>
              <a:t>improved nutrition  status (94%) </a:t>
            </a:r>
          </a:p>
          <a:p>
            <a:pPr lvl="2"/>
            <a:r>
              <a:rPr lang="en-US" sz="2800" dirty="0" smtClean="0"/>
              <a:t>Improved functional  status (27%)</a:t>
            </a:r>
          </a:p>
          <a:p>
            <a:pPr marL="914400" lvl="2" indent="0">
              <a:buNone/>
            </a:pPr>
            <a:endParaRPr lang="en-US" dirty="0"/>
          </a:p>
          <a:p>
            <a:pPr marL="914400" lvl="2" indent="0">
              <a:buNone/>
            </a:pPr>
            <a:endParaRPr lang="en-US" sz="2400" dirty="0" smtClean="0"/>
          </a:p>
          <a:p>
            <a:pPr>
              <a:buNone/>
            </a:pPr>
            <a:r>
              <a:rPr lang="en-US" b="1" dirty="0" smtClean="0">
                <a:solidFill>
                  <a:srgbClr val="245A36"/>
                </a:solidFill>
                <a:effectLst>
                  <a:outerShdw blurRad="38100" dist="38100" dir="2700000" algn="tl">
                    <a:srgbClr val="000000">
                      <a:alpha val="43137"/>
                    </a:srgbClr>
                  </a:outerShdw>
                </a:effectLst>
              </a:rPr>
              <a:t>These opinions are </a:t>
            </a:r>
            <a:r>
              <a:rPr lang="en-US" b="1" dirty="0" smtClean="0">
                <a:solidFill>
                  <a:srgbClr val="C00000"/>
                </a:solidFill>
                <a:effectLst>
                  <a:outerShdw blurRad="38100" dist="38100" dir="2700000" algn="tl">
                    <a:srgbClr val="000000">
                      <a:alpha val="43137"/>
                    </a:srgbClr>
                  </a:outerShdw>
                </a:effectLst>
              </a:rPr>
              <a:t>not</a:t>
            </a:r>
            <a:r>
              <a:rPr lang="en-US" b="1" dirty="0" smtClean="0">
                <a:solidFill>
                  <a:srgbClr val="245A36"/>
                </a:solidFill>
                <a:effectLst>
                  <a:outerShdw blurRad="38100" dist="38100" dir="2700000" algn="tl">
                    <a:srgbClr val="000000">
                      <a:alpha val="43137"/>
                    </a:srgbClr>
                  </a:outerShdw>
                </a:effectLst>
              </a:rPr>
              <a:t> supported by available data </a:t>
            </a:r>
            <a:endParaRPr lang="en-US" b="1" dirty="0">
              <a:solidFill>
                <a:srgbClr val="245A36"/>
              </a:solidFill>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noAutofit/>
          </a:bodyPr>
          <a:lstStyle/>
          <a:p>
            <a:r>
              <a:rPr lang="en-US" sz="4000" b="1" dirty="0" smtClean="0">
                <a:solidFill>
                  <a:schemeClr val="bg1"/>
                </a:solidFill>
                <a:effectLst>
                  <a:outerShdw blurRad="38100" dist="38100" dir="2700000" algn="tl">
                    <a:srgbClr val="000000">
                      <a:alpha val="43137"/>
                    </a:srgbClr>
                  </a:outerShdw>
                </a:effectLst>
              </a:rPr>
              <a:t>Tube feeding in Dementia</a:t>
            </a:r>
            <a:br>
              <a:rPr lang="en-US" sz="4000" b="1" dirty="0" smtClean="0">
                <a:solidFill>
                  <a:schemeClr val="bg1"/>
                </a:solidFill>
                <a:effectLst>
                  <a:outerShdw blurRad="38100" dist="38100" dir="2700000" algn="tl">
                    <a:srgbClr val="000000">
                      <a:alpha val="43137"/>
                    </a:srgbClr>
                  </a:outerShdw>
                </a:effectLst>
              </a:rPr>
            </a:br>
            <a:r>
              <a:rPr lang="en-US" sz="4000" b="1" dirty="0" smtClean="0">
                <a:solidFill>
                  <a:schemeClr val="bg1"/>
                </a:solidFill>
                <a:effectLst>
                  <a:outerShdw blurRad="38100" dist="38100" dir="2700000" algn="tl">
                    <a:srgbClr val="000000">
                      <a:alpha val="43137"/>
                    </a:srgbClr>
                  </a:outerShdw>
                </a:effectLst>
              </a:rPr>
              <a:t> Physician Misperceptions</a:t>
            </a:r>
            <a:endParaRPr lang="en-US" sz="4000" b="1"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304800" y="6400800"/>
            <a:ext cx="5486400" cy="338554"/>
          </a:xfrm>
          <a:prstGeom prst="rect">
            <a:avLst/>
          </a:prstGeom>
          <a:noFill/>
        </p:spPr>
        <p:txBody>
          <a:bodyPr wrap="square" rtlCol="0">
            <a:spAutoFit/>
          </a:bodyPr>
          <a:lstStyle/>
          <a:p>
            <a:r>
              <a:rPr lang="en-US" sz="1600" dirty="0" err="1" smtClean="0">
                <a:latin typeface="+mn-lt"/>
              </a:rPr>
              <a:t>Shega</a:t>
            </a:r>
            <a:r>
              <a:rPr lang="en-US" sz="1600" dirty="0" smtClean="0">
                <a:latin typeface="+mn-lt"/>
              </a:rPr>
              <a:t> JW et al.  J. </a:t>
            </a:r>
            <a:r>
              <a:rPr lang="en-US" sz="1600" dirty="0" err="1" smtClean="0">
                <a:latin typeface="+mn-lt"/>
              </a:rPr>
              <a:t>Palliat</a:t>
            </a:r>
            <a:r>
              <a:rPr lang="en-US" sz="1600" dirty="0" smtClean="0">
                <a:latin typeface="+mn-lt"/>
              </a:rPr>
              <a:t> Med 2003;6:885-93  </a:t>
            </a:r>
            <a:endParaRPr lang="en-US" sz="1600" dirty="0">
              <a:latin typeface="+mn-lt"/>
            </a:endParaRPr>
          </a:p>
        </p:txBody>
      </p:sp>
    </p:spTree>
    <p:extLst>
      <p:ext uri="{BB962C8B-B14F-4D97-AF65-F5344CB8AC3E}">
        <p14:creationId xmlns:p14="http://schemas.microsoft.com/office/powerpoint/2010/main" val="360494190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2"/>
          <p:cNvSpPr>
            <a:spLocks noGrp="1" noChangeArrowheads="1"/>
          </p:cNvSpPr>
          <p:nvPr>
            <p:ph type="title"/>
          </p:nvPr>
        </p:nvSpPr>
        <p:spPr>
          <a:xfrm>
            <a:off x="381000" y="102962"/>
            <a:ext cx="8229600" cy="1143000"/>
          </a:xfrm>
        </p:spPr>
        <p:txBody>
          <a:bodyPr/>
          <a:lstStyle/>
          <a:p>
            <a:r>
              <a:rPr lang="en-US" sz="3600" dirty="0" smtClean="0">
                <a:solidFill>
                  <a:schemeClr val="bg1"/>
                </a:solidFill>
                <a:effectLst>
                  <a:outerShdw blurRad="38100" dist="38100" dir="2700000" algn="tl">
                    <a:srgbClr val="000000">
                      <a:alpha val="43137"/>
                    </a:srgbClr>
                  </a:outerShdw>
                </a:effectLst>
                <a:latin typeface="Calibri" pitchFamily="34" charset="0"/>
              </a:rPr>
              <a:t>Common </a:t>
            </a:r>
            <a:r>
              <a:rPr lang="en-US" sz="3600" dirty="0" smtClean="0">
                <a:solidFill>
                  <a:schemeClr val="bg1"/>
                </a:solidFill>
                <a:effectLst>
                  <a:outerShdw blurRad="38100" dist="38100" dir="2700000" algn="tl">
                    <a:srgbClr val="000000">
                      <a:alpha val="43137"/>
                    </a:srgbClr>
                  </a:outerShdw>
                </a:effectLst>
                <a:latin typeface="Calibri" pitchFamily="34" charset="0"/>
              </a:rPr>
              <a:t>Causes </a:t>
            </a:r>
            <a:r>
              <a:rPr lang="en-US" sz="3600" dirty="0">
                <a:solidFill>
                  <a:schemeClr val="bg1"/>
                </a:solidFill>
                <a:effectLst>
                  <a:outerShdw blurRad="38100" dist="38100" dir="2700000" algn="tl">
                    <a:srgbClr val="000000">
                      <a:alpha val="43137"/>
                    </a:srgbClr>
                  </a:outerShdw>
                </a:effectLst>
                <a:latin typeface="Calibri" pitchFamily="34" charset="0"/>
              </a:rPr>
              <a:t>of </a:t>
            </a:r>
            <a:r>
              <a:rPr lang="en-US" sz="3600" dirty="0" smtClean="0">
                <a:solidFill>
                  <a:schemeClr val="bg1"/>
                </a:solidFill>
                <a:effectLst>
                  <a:outerShdw blurRad="38100" dist="38100" dir="2700000" algn="tl">
                    <a:srgbClr val="000000">
                      <a:alpha val="43137"/>
                    </a:srgbClr>
                  </a:outerShdw>
                </a:effectLst>
                <a:latin typeface="Calibri" pitchFamily="34" charset="0"/>
              </a:rPr>
              <a:t>Death </a:t>
            </a:r>
            <a:r>
              <a:rPr lang="en-US" sz="3600" dirty="0" smtClean="0">
                <a:solidFill>
                  <a:schemeClr val="bg1"/>
                </a:solidFill>
                <a:effectLst>
                  <a:outerShdw blurRad="38100" dist="38100" dir="2700000" algn="tl">
                    <a:srgbClr val="000000">
                      <a:alpha val="43137"/>
                    </a:srgbClr>
                  </a:outerShdw>
                </a:effectLst>
                <a:latin typeface="Calibri" pitchFamily="34" charset="0"/>
              </a:rPr>
              <a:t/>
            </a:r>
            <a:br>
              <a:rPr lang="en-US" sz="3600" dirty="0" smtClean="0">
                <a:solidFill>
                  <a:schemeClr val="bg1"/>
                </a:solidFill>
                <a:effectLst>
                  <a:outerShdw blurRad="38100" dist="38100" dir="2700000" algn="tl">
                    <a:srgbClr val="000000">
                      <a:alpha val="43137"/>
                    </a:srgbClr>
                  </a:outerShdw>
                </a:effectLst>
                <a:latin typeface="Calibri" pitchFamily="34" charset="0"/>
              </a:rPr>
            </a:br>
            <a:r>
              <a:rPr lang="en-US" sz="3200" dirty="0" smtClean="0">
                <a:solidFill>
                  <a:schemeClr val="bg1"/>
                </a:solidFill>
                <a:effectLst>
                  <a:outerShdw blurRad="38100" dist="38100" dir="2700000" algn="tl">
                    <a:srgbClr val="000000">
                      <a:alpha val="43137"/>
                    </a:srgbClr>
                  </a:outerShdw>
                </a:effectLst>
                <a:latin typeface="Calibri" pitchFamily="34" charset="0"/>
              </a:rPr>
              <a:t>Different in dementia vs. </a:t>
            </a:r>
            <a:r>
              <a:rPr lang="en-US" sz="3200" dirty="0" err="1" smtClean="0">
                <a:solidFill>
                  <a:schemeClr val="bg1"/>
                </a:solidFill>
                <a:effectLst>
                  <a:outerShdw blurRad="38100" dist="38100" dir="2700000" algn="tl">
                    <a:srgbClr val="000000">
                      <a:alpha val="43137"/>
                    </a:srgbClr>
                  </a:outerShdw>
                </a:effectLst>
                <a:latin typeface="Calibri" pitchFamily="34" charset="0"/>
              </a:rPr>
              <a:t>nondementia</a:t>
            </a:r>
            <a:endParaRPr lang="en-US" sz="3600" dirty="0">
              <a:solidFill>
                <a:schemeClr val="bg1"/>
              </a:solidFill>
              <a:effectLst>
                <a:outerShdw blurRad="38100" dist="38100" dir="2700000" algn="tl">
                  <a:srgbClr val="000000">
                    <a:alpha val="43137"/>
                  </a:srgbClr>
                </a:outerShdw>
              </a:effectLst>
              <a:latin typeface="Calibri" pitchFamily="34" charset="0"/>
            </a:endParaRPr>
          </a:p>
        </p:txBody>
      </p:sp>
      <p:sp>
        <p:nvSpPr>
          <p:cNvPr id="491523" name="Rectangle 3"/>
          <p:cNvSpPr>
            <a:spLocks noGrp="1" noChangeArrowheads="1"/>
          </p:cNvSpPr>
          <p:nvPr>
            <p:ph type="body" idx="1"/>
          </p:nvPr>
        </p:nvSpPr>
        <p:spPr>
          <a:xfrm>
            <a:off x="457200" y="1846943"/>
            <a:ext cx="8229600" cy="4525963"/>
          </a:xfrm>
        </p:spPr>
        <p:txBody>
          <a:bodyPr/>
          <a:lstStyle/>
          <a:p>
            <a:pPr>
              <a:buClr>
                <a:srgbClr val="136311"/>
              </a:buClr>
              <a:buFont typeface="Wingdings" pitchFamily="2" charset="2"/>
              <a:buChar char="§"/>
            </a:pPr>
            <a:r>
              <a:rPr lang="en-US" dirty="0">
                <a:latin typeface="Calibri" pitchFamily="34" charset="0"/>
              </a:rPr>
              <a:t>Pneumonia:</a:t>
            </a:r>
          </a:p>
          <a:p>
            <a:pPr lvl="1">
              <a:buClr>
                <a:srgbClr val="136311"/>
              </a:buClr>
              <a:buFont typeface="Wingdings" pitchFamily="2" charset="2"/>
              <a:buChar char="§"/>
            </a:pPr>
            <a:r>
              <a:rPr lang="en-US" dirty="0">
                <a:latin typeface="Calibri" pitchFamily="34" charset="0"/>
              </a:rPr>
              <a:t>45% in dementia patients</a:t>
            </a:r>
          </a:p>
          <a:p>
            <a:pPr lvl="1">
              <a:buClr>
                <a:srgbClr val="136311"/>
              </a:buClr>
              <a:buFont typeface="Wingdings" pitchFamily="2" charset="2"/>
              <a:buChar char="§"/>
            </a:pPr>
            <a:r>
              <a:rPr lang="en-US" dirty="0">
                <a:latin typeface="Calibri" pitchFamily="34" charset="0"/>
              </a:rPr>
              <a:t>28% in </a:t>
            </a:r>
            <a:r>
              <a:rPr lang="en-US" dirty="0" err="1">
                <a:latin typeface="Calibri" pitchFamily="34" charset="0"/>
              </a:rPr>
              <a:t>nondemented</a:t>
            </a:r>
            <a:r>
              <a:rPr lang="en-US" dirty="0">
                <a:latin typeface="Calibri" pitchFamily="34" charset="0"/>
              </a:rPr>
              <a:t> controls</a:t>
            </a:r>
          </a:p>
          <a:p>
            <a:pPr>
              <a:buClr>
                <a:srgbClr val="136311"/>
              </a:buClr>
              <a:buFont typeface="Wingdings" pitchFamily="2" charset="2"/>
              <a:buChar char="§"/>
            </a:pPr>
            <a:r>
              <a:rPr lang="en-US" dirty="0">
                <a:latin typeface="Calibri" pitchFamily="34" charset="0"/>
              </a:rPr>
              <a:t>Cardiovascular disease </a:t>
            </a:r>
          </a:p>
          <a:p>
            <a:pPr lvl="1">
              <a:buClr>
                <a:srgbClr val="136311"/>
              </a:buClr>
              <a:buFont typeface="Wingdings" pitchFamily="2" charset="2"/>
              <a:buChar char="§"/>
            </a:pPr>
            <a:r>
              <a:rPr lang="en-US" dirty="0">
                <a:latin typeface="Calibri" pitchFamily="34" charset="0"/>
              </a:rPr>
              <a:t>31% in dementia patients</a:t>
            </a:r>
          </a:p>
          <a:p>
            <a:pPr lvl="1">
              <a:buClr>
                <a:srgbClr val="136311"/>
              </a:buClr>
              <a:buFont typeface="Wingdings" pitchFamily="2" charset="2"/>
              <a:buChar char="§"/>
            </a:pPr>
            <a:r>
              <a:rPr lang="en-US" dirty="0">
                <a:latin typeface="Calibri" pitchFamily="34" charset="0"/>
              </a:rPr>
              <a:t>46% in </a:t>
            </a:r>
            <a:r>
              <a:rPr lang="en-US" dirty="0" err="1">
                <a:latin typeface="Calibri" pitchFamily="34" charset="0"/>
              </a:rPr>
              <a:t>nondemented</a:t>
            </a:r>
            <a:r>
              <a:rPr lang="en-US" dirty="0">
                <a:latin typeface="Calibri" pitchFamily="34" charset="0"/>
              </a:rPr>
              <a:t> controls</a:t>
            </a:r>
          </a:p>
          <a:p>
            <a:pPr lvl="1"/>
            <a:endParaRPr lang="en-US" dirty="0"/>
          </a:p>
        </p:txBody>
      </p:sp>
      <p:sp>
        <p:nvSpPr>
          <p:cNvPr id="491524" name="Text Box 4"/>
          <p:cNvSpPr txBox="1">
            <a:spLocks noChangeArrowheads="1"/>
          </p:cNvSpPr>
          <p:nvPr/>
        </p:nvSpPr>
        <p:spPr bwMode="auto">
          <a:xfrm>
            <a:off x="0" y="6372906"/>
            <a:ext cx="5937250" cy="338554"/>
          </a:xfrm>
          <a:prstGeom prst="rect">
            <a:avLst/>
          </a:prstGeom>
          <a:noFill/>
          <a:ln w="9525">
            <a:noFill/>
            <a:miter lim="800000"/>
            <a:headEnd/>
            <a:tailEnd/>
          </a:ln>
          <a:effectLst/>
        </p:spPr>
        <p:txBody>
          <a:bodyPr>
            <a:spAutoFit/>
          </a:bodyPr>
          <a:lstStyle/>
          <a:p>
            <a:pPr>
              <a:spcBef>
                <a:spcPct val="50000"/>
              </a:spcBef>
            </a:pPr>
            <a:r>
              <a:rPr lang="en-US" sz="1600" dirty="0" err="1">
                <a:solidFill>
                  <a:schemeClr val="tx1"/>
                </a:solidFill>
                <a:latin typeface="Calibri" pitchFamily="34" charset="0"/>
              </a:rPr>
              <a:t>Attems</a:t>
            </a:r>
            <a:r>
              <a:rPr lang="en-US" sz="1600" dirty="0">
                <a:solidFill>
                  <a:schemeClr val="tx1"/>
                </a:solidFill>
                <a:latin typeface="Calibri" pitchFamily="34" charset="0"/>
              </a:rPr>
              <a:t> et al, J </a:t>
            </a:r>
            <a:r>
              <a:rPr lang="en-US" sz="1600" dirty="0" err="1">
                <a:solidFill>
                  <a:schemeClr val="tx1"/>
                </a:solidFill>
                <a:latin typeface="Calibri" pitchFamily="34" charset="0"/>
              </a:rPr>
              <a:t>Alzheimers</a:t>
            </a:r>
            <a:r>
              <a:rPr lang="en-US" sz="1600" dirty="0">
                <a:solidFill>
                  <a:schemeClr val="tx1"/>
                </a:solidFill>
                <a:latin typeface="Calibri" pitchFamily="34" charset="0"/>
              </a:rPr>
              <a:t> Dis. 2005;8:57-62</a:t>
            </a:r>
            <a:r>
              <a:rPr lang="en-US" sz="1600" dirty="0" smtClean="0">
                <a:solidFill>
                  <a:schemeClr val="tx1"/>
                </a:solidFill>
                <a:latin typeface="Calibri" pitchFamily="34" charset="0"/>
              </a:rPr>
              <a:t>.</a:t>
            </a:r>
            <a:endParaRPr lang="en-US" sz="1600" dirty="0">
              <a:solidFill>
                <a:schemeClr val="tx1"/>
              </a:solidFill>
              <a:latin typeface="Calibri" pitchFamily="34" charset="0"/>
            </a:endParaRPr>
          </a:p>
        </p:txBody>
      </p:sp>
      <p:pic>
        <p:nvPicPr>
          <p:cNvPr id="32770" name="Picture 2" descr="C:\Documents and Settings\Administrator\Local Settings\Temporary Internet Files\Content.IE5\1I76N0OO\MC900149617[1].wmf"/>
          <p:cNvPicPr>
            <a:picLocks noChangeAspect="1" noChangeArrowheads="1"/>
          </p:cNvPicPr>
          <p:nvPr/>
        </p:nvPicPr>
        <p:blipFill>
          <a:blip r:embed="rId2" cstate="print"/>
          <a:srcRect/>
          <a:stretch>
            <a:fillRect/>
          </a:stretch>
        </p:blipFill>
        <p:spPr bwMode="auto">
          <a:xfrm>
            <a:off x="6371951" y="1930400"/>
            <a:ext cx="2156079" cy="3270025"/>
          </a:xfrm>
          <a:prstGeom prst="rect">
            <a:avLst/>
          </a:prstGeom>
          <a:noFill/>
        </p:spPr>
      </p:pic>
    </p:spTree>
    <p:extLst>
      <p:ext uri="{BB962C8B-B14F-4D97-AF65-F5344CB8AC3E}">
        <p14:creationId xmlns:p14="http://schemas.microsoft.com/office/powerpoint/2010/main" val="348858457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ts val="1200"/>
              </a:spcBef>
            </a:pPr>
            <a:r>
              <a:rPr lang="en-US" dirty="0" smtClean="0"/>
              <a:t>Do we want to use life prolonging measures?</a:t>
            </a:r>
          </a:p>
          <a:p>
            <a:pPr>
              <a:spcBef>
                <a:spcPts val="1200"/>
              </a:spcBef>
            </a:pPr>
            <a:r>
              <a:rPr lang="en-US" dirty="0" smtClean="0"/>
              <a:t>How aggressively should we treat acute illnesses or complications?</a:t>
            </a:r>
          </a:p>
          <a:p>
            <a:pPr>
              <a:spcBef>
                <a:spcPts val="1200"/>
              </a:spcBef>
            </a:pPr>
            <a:r>
              <a:rPr lang="en-US" dirty="0" smtClean="0"/>
              <a:t>How do we maintain our loved one’s dignity?</a:t>
            </a:r>
          </a:p>
          <a:p>
            <a:pPr>
              <a:spcBef>
                <a:spcPts val="1200"/>
              </a:spcBef>
            </a:pPr>
            <a:r>
              <a:rPr lang="en-US" dirty="0" smtClean="0"/>
              <a:t>How do we cope with our loss?</a:t>
            </a:r>
          </a:p>
          <a:p>
            <a:pPr>
              <a:spcBef>
                <a:spcPts val="1200"/>
              </a:spcBef>
            </a:pPr>
            <a:r>
              <a:rPr lang="en-US" dirty="0" smtClean="0"/>
              <a:t>What do we want the last days to be like?</a:t>
            </a:r>
            <a:endParaRPr lang="en-US" dirty="0"/>
          </a:p>
        </p:txBody>
      </p:sp>
      <p:sp>
        <p:nvSpPr>
          <p:cNvPr id="3" name="Title 2"/>
          <p:cNvSpPr>
            <a:spLocks noGrp="1"/>
          </p:cNvSpPr>
          <p:nvPr>
            <p:ph type="title"/>
          </p:nvPr>
        </p:nvSpPr>
        <p:spPr/>
        <p:txBody>
          <a:bodyPr>
            <a:normAutofit/>
          </a:bodyPr>
          <a:lstStyle/>
          <a:p>
            <a:r>
              <a:rPr lang="en-US" sz="4000" b="1" dirty="0" smtClean="0">
                <a:solidFill>
                  <a:schemeClr val="bg1"/>
                </a:solidFill>
                <a:effectLst>
                  <a:outerShdw blurRad="38100" dist="38100" dir="2700000" algn="tl">
                    <a:srgbClr val="000000">
                      <a:alpha val="43137"/>
                    </a:srgbClr>
                  </a:outerShdw>
                </a:effectLst>
              </a:rPr>
              <a:t>Decisions the Family Must Make</a:t>
            </a:r>
            <a:endParaRPr lang="en-US" sz="4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8301908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447799" y="37873"/>
            <a:ext cx="6455229" cy="1143000"/>
          </a:xfrm>
        </p:spPr>
        <p:txBody>
          <a:bodyPr/>
          <a:lstStyle/>
          <a:p>
            <a:pPr algn="l" eaLnBrk="1" hangingPunct="1"/>
            <a:r>
              <a:rPr lang="en-US" sz="4000" b="1" dirty="0" smtClean="0">
                <a:solidFill>
                  <a:schemeClr val="bg1"/>
                </a:solidFill>
                <a:effectLst>
                  <a:outerShdw blurRad="38100" dist="38100" dir="2700000" algn="tl">
                    <a:srgbClr val="000000">
                      <a:alpha val="43137"/>
                    </a:srgbClr>
                  </a:outerShdw>
                </a:effectLst>
                <a:latin typeface="Calibri" pitchFamily="34" charset="0"/>
              </a:rPr>
              <a:t>Mrs. P. nears death</a:t>
            </a:r>
          </a:p>
        </p:txBody>
      </p:sp>
      <p:sp>
        <p:nvSpPr>
          <p:cNvPr id="54275" name="Rectangle 3"/>
          <p:cNvSpPr>
            <a:spLocks noGrp="1" noChangeArrowheads="1"/>
          </p:cNvSpPr>
          <p:nvPr>
            <p:ph type="body" idx="1"/>
          </p:nvPr>
        </p:nvSpPr>
        <p:spPr>
          <a:xfrm>
            <a:off x="290285" y="1676400"/>
            <a:ext cx="8084458" cy="4114800"/>
          </a:xfrm>
        </p:spPr>
        <p:txBody>
          <a:bodyPr>
            <a:normAutofit fontScale="92500" lnSpcReduction="20000"/>
          </a:bodyPr>
          <a:lstStyle/>
          <a:p>
            <a:pPr eaLnBrk="1" hangingPunct="1">
              <a:spcBef>
                <a:spcPts val="0"/>
              </a:spcBef>
            </a:pPr>
            <a:r>
              <a:rPr lang="en-US" dirty="0" smtClean="0">
                <a:latin typeface="Calibri" pitchFamily="34" charset="0"/>
              </a:rPr>
              <a:t>Lived in dementia unit for 18 months</a:t>
            </a:r>
          </a:p>
          <a:p>
            <a:pPr lvl="1" eaLnBrk="1" hangingPunct="1">
              <a:spcBef>
                <a:spcPts val="0"/>
              </a:spcBef>
            </a:pPr>
            <a:r>
              <a:rPr lang="en-US" dirty="0" smtClean="0">
                <a:latin typeface="Calibri" pitchFamily="34" charset="0"/>
              </a:rPr>
              <a:t>Staff called her their “little opera star”</a:t>
            </a:r>
          </a:p>
          <a:p>
            <a:pPr>
              <a:spcBef>
                <a:spcPts val="1200"/>
              </a:spcBef>
            </a:pPr>
            <a:r>
              <a:rPr lang="en-US" dirty="0" smtClean="0">
                <a:latin typeface="Calibri" pitchFamily="34" charset="0"/>
              </a:rPr>
              <a:t>Multiple episodes of delirium</a:t>
            </a:r>
          </a:p>
          <a:p>
            <a:pPr>
              <a:spcBef>
                <a:spcPts val="1200"/>
              </a:spcBef>
            </a:pPr>
            <a:r>
              <a:rPr lang="en-US" dirty="0" smtClean="0">
                <a:latin typeface="Calibri" pitchFamily="34" charset="0"/>
              </a:rPr>
              <a:t>Progressive cognitive decline</a:t>
            </a:r>
            <a:endParaRPr lang="en-US" dirty="0">
              <a:latin typeface="Calibri" pitchFamily="34" charset="0"/>
            </a:endParaRPr>
          </a:p>
          <a:p>
            <a:pPr lvl="1">
              <a:spcBef>
                <a:spcPts val="0"/>
              </a:spcBef>
            </a:pPr>
            <a:r>
              <a:rPr lang="en-US" dirty="0" smtClean="0">
                <a:latin typeface="Calibri" pitchFamily="34" charset="0"/>
              </a:rPr>
              <a:t>Loss of language, ability to recognize people, feed self</a:t>
            </a:r>
          </a:p>
          <a:p>
            <a:pPr>
              <a:spcBef>
                <a:spcPts val="1200"/>
              </a:spcBef>
            </a:pPr>
            <a:r>
              <a:rPr lang="en-US" dirty="0" smtClean="0">
                <a:latin typeface="Calibri" pitchFamily="34" charset="0"/>
              </a:rPr>
              <a:t>Acute </a:t>
            </a:r>
            <a:r>
              <a:rPr lang="en-US" dirty="0" err="1" smtClean="0">
                <a:latin typeface="Calibri" pitchFamily="34" charset="0"/>
              </a:rPr>
              <a:t>decompensation</a:t>
            </a:r>
            <a:endParaRPr lang="en-US" dirty="0" smtClean="0">
              <a:latin typeface="Calibri" pitchFamily="34" charset="0"/>
            </a:endParaRPr>
          </a:p>
          <a:p>
            <a:pPr lvl="1">
              <a:spcBef>
                <a:spcPts val="0"/>
              </a:spcBef>
            </a:pPr>
            <a:r>
              <a:rPr lang="en-US" dirty="0" smtClean="0">
                <a:latin typeface="Calibri" pitchFamily="34" charset="0"/>
              </a:rPr>
              <a:t>Called ‘911’ panicked that her baby had been kidnapped</a:t>
            </a:r>
          </a:p>
          <a:p>
            <a:pPr lvl="1">
              <a:spcBef>
                <a:spcPts val="0"/>
              </a:spcBef>
            </a:pPr>
            <a:r>
              <a:rPr lang="en-US" dirty="0" smtClean="0">
                <a:latin typeface="Calibri" pitchFamily="34" charset="0"/>
              </a:rPr>
              <a:t>Never rebounded from delirium</a:t>
            </a:r>
          </a:p>
          <a:p>
            <a:pPr marL="228600" lvl="1" indent="0">
              <a:spcBef>
                <a:spcPct val="30000"/>
              </a:spcBef>
              <a:buNone/>
            </a:pPr>
            <a:endParaRPr lang="en-US" sz="2800" dirty="0" smtClean="0">
              <a:latin typeface="Calibri" pitchFamily="34" charset="0"/>
            </a:endParaRPr>
          </a:p>
          <a:p>
            <a:pPr eaLnBrk="1" hangingPunct="1">
              <a:spcBef>
                <a:spcPct val="30000"/>
              </a:spcBef>
            </a:pPr>
            <a:endParaRPr lang="en-US" sz="2000" dirty="0" smtClean="0">
              <a:latin typeface="Calibri" pitchFamily="34" charset="0"/>
            </a:endParaRPr>
          </a:p>
          <a:p>
            <a:pPr lvl="1" eaLnBrk="1" hangingPunct="1">
              <a:spcBef>
                <a:spcPct val="30000"/>
              </a:spcBef>
            </a:pPr>
            <a:endParaRPr lang="en-US" sz="1800" dirty="0" smtClean="0">
              <a:latin typeface="Calibri" pitchFamily="34" charset="0"/>
            </a:endParaRPr>
          </a:p>
          <a:p>
            <a:pPr eaLnBrk="1" hangingPunct="1">
              <a:lnSpc>
                <a:spcPct val="80000"/>
              </a:lnSpc>
              <a:spcBef>
                <a:spcPct val="30000"/>
              </a:spcBef>
            </a:pPr>
            <a:endParaRPr lang="en-US" sz="2000" dirty="0" smtClean="0">
              <a:latin typeface="Calibri" pitchFamily="34" charset="0"/>
            </a:endParaRPr>
          </a:p>
          <a:p>
            <a:pPr eaLnBrk="1" hangingPunct="1">
              <a:lnSpc>
                <a:spcPct val="80000"/>
              </a:lnSpc>
              <a:spcBef>
                <a:spcPct val="30000"/>
              </a:spcBef>
            </a:pPr>
            <a:endParaRPr lang="en-US" sz="2000" dirty="0" smtClean="0">
              <a:latin typeface="Calibri" pitchFamily="34" charset="0"/>
            </a:endParaRPr>
          </a:p>
        </p:txBody>
      </p:sp>
      <p:pic>
        <p:nvPicPr>
          <p:cNvPr id="6" name="Picture 5" descr="Aunt Kathie face.jpg"/>
          <p:cNvPicPr>
            <a:picLocks noChangeAspect="1"/>
          </p:cNvPicPr>
          <p:nvPr/>
        </p:nvPicPr>
        <p:blipFill>
          <a:blip r:embed="rId3"/>
          <a:stretch>
            <a:fillRect/>
          </a:stretch>
        </p:blipFill>
        <p:spPr>
          <a:xfrm>
            <a:off x="7903028" y="0"/>
            <a:ext cx="1240972" cy="1240972"/>
          </a:xfrm>
          <a:prstGeom prst="rect">
            <a:avLst/>
          </a:prstGeom>
        </p:spPr>
      </p:pic>
    </p:spTree>
    <p:extLst>
      <p:ext uri="{BB962C8B-B14F-4D97-AF65-F5344CB8AC3E}">
        <p14:creationId xmlns:p14="http://schemas.microsoft.com/office/powerpoint/2010/main" val="354584482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Decided against feeding tube and intravenous fluids</a:t>
            </a:r>
          </a:p>
          <a:p>
            <a:r>
              <a:rPr lang="en-US" dirty="0" smtClean="0"/>
              <a:t>Chose not to treat pneumonia with antibiotics</a:t>
            </a:r>
          </a:p>
          <a:p>
            <a:r>
              <a:rPr lang="en-US" dirty="0" smtClean="0"/>
              <a:t>Focused on relief of pain or anxiety</a:t>
            </a:r>
          </a:p>
          <a:p>
            <a:r>
              <a:rPr lang="en-US" dirty="0" smtClean="0"/>
              <a:t>Focused on family member emotional needs</a:t>
            </a:r>
            <a:endParaRPr lang="en-US" dirty="0"/>
          </a:p>
        </p:txBody>
      </p:sp>
      <p:sp>
        <p:nvSpPr>
          <p:cNvPr id="3" name="Title 2"/>
          <p:cNvSpPr>
            <a:spLocks noGrp="1"/>
          </p:cNvSpPr>
          <p:nvPr>
            <p:ph type="title"/>
          </p:nvPr>
        </p:nvSpPr>
        <p:spPr/>
        <p:txBody>
          <a:bodyPr>
            <a:normAutofit/>
          </a:bodyPr>
          <a:lstStyle/>
          <a:p>
            <a:r>
              <a:rPr lang="en-US" sz="4000" b="1" dirty="0" smtClean="0">
                <a:solidFill>
                  <a:schemeClr val="bg1"/>
                </a:solidFill>
                <a:effectLst>
                  <a:outerShdw blurRad="38100" dist="38100" dir="2700000" algn="tl">
                    <a:srgbClr val="000000">
                      <a:alpha val="43137"/>
                    </a:srgbClr>
                  </a:outerShdw>
                </a:effectLst>
              </a:rPr>
              <a:t>What did Mrs. P.’s family do?</a:t>
            </a:r>
            <a:endParaRPr lang="en-US" sz="4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0758194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Health care team</a:t>
            </a:r>
          </a:p>
          <a:p>
            <a:r>
              <a:rPr lang="en-US" dirty="0" smtClean="0"/>
              <a:t>Hospice</a:t>
            </a:r>
          </a:p>
          <a:p>
            <a:r>
              <a:rPr lang="en-US" dirty="0" smtClean="0"/>
              <a:t>Clergy and Family counselors</a:t>
            </a:r>
          </a:p>
          <a:p>
            <a:pPr lvl="1"/>
            <a:r>
              <a:rPr lang="en-US" dirty="0" smtClean="0"/>
              <a:t>Bereavement issues</a:t>
            </a:r>
            <a:endParaRPr lang="en-US" dirty="0"/>
          </a:p>
        </p:txBody>
      </p:sp>
      <p:sp>
        <p:nvSpPr>
          <p:cNvPr id="3" name="Title 2"/>
          <p:cNvSpPr>
            <a:spLocks noGrp="1"/>
          </p:cNvSpPr>
          <p:nvPr>
            <p:ph type="title"/>
          </p:nvPr>
        </p:nvSpPr>
        <p:spPr/>
        <p:txBody>
          <a:bodyPr>
            <a:normAutofit/>
          </a:bodyPr>
          <a:lstStyle/>
          <a:p>
            <a:r>
              <a:rPr lang="en-US" sz="4000" b="1" dirty="0" smtClean="0">
                <a:solidFill>
                  <a:schemeClr val="bg1"/>
                </a:solidFill>
                <a:effectLst>
                  <a:outerShdw blurRad="38100" dist="38100" dir="2700000" algn="tl">
                    <a:srgbClr val="000000">
                      <a:alpha val="43137"/>
                    </a:srgbClr>
                  </a:outerShdw>
                </a:effectLst>
              </a:rPr>
              <a:t>Who can help with these decisions?</a:t>
            </a:r>
            <a:endParaRPr lang="en-US" sz="4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905714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b="1" dirty="0" smtClean="0">
                <a:solidFill>
                  <a:srgbClr val="245A36"/>
                </a:solidFill>
              </a:rPr>
              <a:t>Diagnosis</a:t>
            </a:r>
          </a:p>
          <a:p>
            <a:r>
              <a:rPr lang="en-US" sz="3200" dirty="0" smtClean="0">
                <a:solidFill>
                  <a:schemeClr val="bg1">
                    <a:lumMod val="50000"/>
                  </a:schemeClr>
                </a:solidFill>
              </a:rPr>
              <a:t>Initial Treatment</a:t>
            </a:r>
          </a:p>
          <a:p>
            <a:r>
              <a:rPr lang="en-US" sz="3200" dirty="0" smtClean="0">
                <a:solidFill>
                  <a:schemeClr val="bg1">
                    <a:lumMod val="50000"/>
                  </a:schemeClr>
                </a:solidFill>
              </a:rPr>
              <a:t>Daily Living with Dementia</a:t>
            </a:r>
          </a:p>
          <a:p>
            <a:pPr lvl="1"/>
            <a:r>
              <a:rPr lang="en-US" sz="2800" dirty="0" smtClean="0">
                <a:solidFill>
                  <a:schemeClr val="bg1">
                    <a:lumMod val="50000"/>
                  </a:schemeClr>
                </a:solidFill>
              </a:rPr>
              <a:t>Lifestyle and Role Changes  </a:t>
            </a:r>
          </a:p>
          <a:p>
            <a:pPr lvl="1"/>
            <a:r>
              <a:rPr lang="en-US" sz="2800" dirty="0" smtClean="0">
                <a:solidFill>
                  <a:schemeClr val="bg1">
                    <a:lumMod val="50000"/>
                  </a:schemeClr>
                </a:solidFill>
              </a:rPr>
              <a:t>Autonomy and Independence</a:t>
            </a:r>
          </a:p>
          <a:p>
            <a:r>
              <a:rPr lang="en-US" sz="3200" dirty="0" smtClean="0">
                <a:solidFill>
                  <a:schemeClr val="bg1">
                    <a:lumMod val="50000"/>
                  </a:schemeClr>
                </a:solidFill>
              </a:rPr>
              <a:t>When Death is Near</a:t>
            </a:r>
          </a:p>
          <a:p>
            <a:pPr>
              <a:buNone/>
            </a:pPr>
            <a:endParaRPr lang="en-US" dirty="0"/>
          </a:p>
        </p:txBody>
      </p:sp>
      <p:sp>
        <p:nvSpPr>
          <p:cNvPr id="3" name="Title 2"/>
          <p:cNvSpPr>
            <a:spLocks noGrp="1"/>
          </p:cNvSpPr>
          <p:nvPr>
            <p:ph type="title"/>
          </p:nvPr>
        </p:nvSpPr>
        <p:spPr>
          <a:xfrm>
            <a:off x="152400" y="274638"/>
            <a:ext cx="8763000" cy="1143000"/>
          </a:xfrm>
        </p:spPr>
        <p:txBody>
          <a:bodyPr>
            <a:noAutofit/>
          </a:bodyPr>
          <a:lstStyle/>
          <a:p>
            <a:r>
              <a:rPr lang="en-US" sz="5400" b="1" dirty="0" smtClean="0">
                <a:solidFill>
                  <a:schemeClr val="bg1"/>
                </a:solidFill>
                <a:effectLst>
                  <a:outerShdw blurRad="38100" dist="38100" dir="2700000" algn="tl">
                    <a:srgbClr val="000000">
                      <a:alpha val="43137"/>
                    </a:srgbClr>
                  </a:outerShdw>
                </a:effectLst>
              </a:rPr>
              <a:t>Decision Point #1 </a:t>
            </a:r>
            <a:endParaRPr lang="en-US"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1226046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572096"/>
            <a:ext cx="8458200" cy="4267200"/>
          </a:xfrm>
        </p:spPr>
        <p:txBody>
          <a:bodyPr/>
          <a:lstStyle/>
          <a:p>
            <a:pPr>
              <a:spcBef>
                <a:spcPts val="1200"/>
              </a:spcBef>
            </a:pPr>
            <a:r>
              <a:rPr lang="en-US" dirty="0" smtClean="0"/>
              <a:t>Take a look at what you wrote on your green card</a:t>
            </a:r>
          </a:p>
          <a:p>
            <a:pPr>
              <a:spcBef>
                <a:spcPts val="1200"/>
              </a:spcBef>
              <a:spcAft>
                <a:spcPts val="1200"/>
              </a:spcAft>
            </a:pPr>
            <a:r>
              <a:rPr lang="en-US" dirty="0" smtClean="0"/>
              <a:t>If you had dementia, what would your family and health care team need to do to give you that?  Is it possible?</a:t>
            </a:r>
          </a:p>
          <a:p>
            <a:pPr>
              <a:spcBef>
                <a:spcPts val="1200"/>
              </a:spcBef>
              <a:spcAft>
                <a:spcPts val="1200"/>
              </a:spcAft>
            </a:pPr>
            <a:endParaRPr lang="en-US" dirty="0" smtClean="0"/>
          </a:p>
          <a:p>
            <a:endParaRPr lang="en-US" dirty="0"/>
          </a:p>
        </p:txBody>
      </p:sp>
      <p:sp>
        <p:nvSpPr>
          <p:cNvPr id="3" name="Title 2"/>
          <p:cNvSpPr>
            <a:spLocks noGrp="1"/>
          </p:cNvSpPr>
          <p:nvPr>
            <p:ph type="title"/>
          </p:nvPr>
        </p:nvSpPr>
        <p:spPr>
          <a:xfrm>
            <a:off x="914400" y="199165"/>
            <a:ext cx="8229600" cy="1143000"/>
          </a:xfrm>
        </p:spPr>
        <p:txBody>
          <a:bodyPr>
            <a:normAutofit/>
          </a:bodyPr>
          <a:lstStyle/>
          <a:p>
            <a:r>
              <a:rPr lang="en-US" sz="4000" b="1" dirty="0" smtClean="0">
                <a:solidFill>
                  <a:schemeClr val="bg1"/>
                </a:solidFill>
                <a:effectLst>
                  <a:outerShdw blurRad="38100" dist="38100" dir="2700000" algn="tl">
                    <a:srgbClr val="000000">
                      <a:alpha val="43137"/>
                    </a:srgbClr>
                  </a:outerShdw>
                </a:effectLst>
              </a:rPr>
              <a:t>So, what makes a good day?</a:t>
            </a:r>
            <a:endParaRPr lang="en-US" sz="4000" b="1" dirty="0">
              <a:solidFill>
                <a:schemeClr val="bg1"/>
              </a:solidFill>
              <a:effectLst>
                <a:outerShdw blurRad="38100" dist="38100" dir="2700000" algn="tl">
                  <a:srgbClr val="000000">
                    <a:alpha val="43137"/>
                  </a:srgbClr>
                </a:outerShdw>
              </a:effectLst>
            </a:endParaRPr>
          </a:p>
        </p:txBody>
      </p:sp>
      <p:pic>
        <p:nvPicPr>
          <p:cNvPr id="4" name="Picture 3" descr="Beeson Red Green.jpg"/>
          <p:cNvPicPr>
            <a:picLocks noChangeAspect="1"/>
          </p:cNvPicPr>
          <p:nvPr/>
        </p:nvPicPr>
        <p:blipFill>
          <a:blip r:embed="rId2"/>
          <a:stretch>
            <a:fillRect/>
          </a:stretch>
        </p:blipFill>
        <p:spPr>
          <a:xfrm>
            <a:off x="76200" y="71480"/>
            <a:ext cx="1368078" cy="1295399"/>
          </a:xfrm>
          <a:prstGeom prst="rect">
            <a:avLst/>
          </a:prstGeom>
        </p:spPr>
      </p:pic>
      <p:sp>
        <p:nvSpPr>
          <p:cNvPr id="5" name="TextBox 4"/>
          <p:cNvSpPr txBox="1"/>
          <p:nvPr/>
        </p:nvSpPr>
        <p:spPr>
          <a:xfrm>
            <a:off x="315097" y="4565822"/>
            <a:ext cx="3979832" cy="830997"/>
          </a:xfrm>
          <a:prstGeom prst="rect">
            <a:avLst/>
          </a:prstGeom>
          <a:noFill/>
          <a:ln>
            <a:solidFill>
              <a:srgbClr val="00B050"/>
            </a:solidFill>
          </a:ln>
        </p:spPr>
        <p:txBody>
          <a:bodyPr wrap="square" rtlCol="0">
            <a:spAutoFit/>
          </a:bodyPr>
          <a:lstStyle/>
          <a:p>
            <a:pPr algn="ctr"/>
            <a:r>
              <a:rPr lang="en-US" sz="2400" dirty="0" smtClean="0"/>
              <a:t>Green Card</a:t>
            </a:r>
          </a:p>
          <a:p>
            <a:pPr algn="ctr"/>
            <a:r>
              <a:rPr lang="en-US" sz="2400" b="1" dirty="0" smtClean="0">
                <a:solidFill>
                  <a:srgbClr val="00B050"/>
                </a:solidFill>
              </a:rPr>
              <a:t>YES</a:t>
            </a:r>
            <a:endParaRPr lang="en-US" sz="2400" b="1" dirty="0">
              <a:solidFill>
                <a:srgbClr val="00B050"/>
              </a:solidFill>
            </a:endParaRPr>
          </a:p>
        </p:txBody>
      </p:sp>
      <p:sp>
        <p:nvSpPr>
          <p:cNvPr id="6" name="TextBox 5"/>
          <p:cNvSpPr txBox="1"/>
          <p:nvPr/>
        </p:nvSpPr>
        <p:spPr>
          <a:xfrm>
            <a:off x="4812000" y="4565822"/>
            <a:ext cx="3979832" cy="830997"/>
          </a:xfrm>
          <a:prstGeom prst="rect">
            <a:avLst/>
          </a:prstGeom>
          <a:noFill/>
          <a:ln>
            <a:solidFill>
              <a:srgbClr val="FF0000"/>
            </a:solidFill>
          </a:ln>
        </p:spPr>
        <p:txBody>
          <a:bodyPr wrap="square" rtlCol="0">
            <a:spAutoFit/>
          </a:bodyPr>
          <a:lstStyle/>
          <a:p>
            <a:pPr algn="ctr"/>
            <a:r>
              <a:rPr lang="en-US" sz="2400" dirty="0" smtClean="0"/>
              <a:t>Red Card </a:t>
            </a:r>
          </a:p>
          <a:p>
            <a:pPr algn="ctr"/>
            <a:r>
              <a:rPr lang="en-US" sz="2400" b="1" dirty="0" smtClean="0">
                <a:solidFill>
                  <a:srgbClr val="FF0000"/>
                </a:solidFill>
              </a:rPr>
              <a:t>NO</a:t>
            </a:r>
            <a:endParaRPr lang="en-US" sz="2400" b="1" dirty="0">
              <a:solidFill>
                <a:srgbClr val="FF0000"/>
              </a:solidFill>
            </a:endParaRPr>
          </a:p>
        </p:txBody>
      </p:sp>
    </p:spTree>
    <p:extLst>
      <p:ext uri="{BB962C8B-B14F-4D97-AF65-F5344CB8AC3E}">
        <p14:creationId xmlns:p14="http://schemas.microsoft.com/office/powerpoint/2010/main" val="2983579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a:stretch>
            <a:fillRect/>
          </a:stretch>
        </p:blipFill>
        <p:spPr bwMode="auto">
          <a:xfrm>
            <a:off x="1387563" y="1524001"/>
            <a:ext cx="6007500" cy="4572000"/>
          </a:xfrm>
          <a:prstGeom prst="rect">
            <a:avLst/>
          </a:prstGeom>
          <a:noFill/>
          <a:ln w="9525">
            <a:noFill/>
            <a:miter lim="800000"/>
            <a:headEnd/>
            <a:tailEnd/>
          </a:ln>
        </p:spPr>
      </p:pic>
      <p:sp>
        <p:nvSpPr>
          <p:cNvPr id="6" name="Rectangle 5"/>
          <p:cNvSpPr/>
          <p:nvPr/>
        </p:nvSpPr>
        <p:spPr>
          <a:xfrm>
            <a:off x="0" y="6380946"/>
            <a:ext cx="6324600" cy="338554"/>
          </a:xfrm>
          <a:prstGeom prst="rect">
            <a:avLst/>
          </a:prstGeom>
        </p:spPr>
        <p:txBody>
          <a:bodyPr wrap="square">
            <a:spAutoFit/>
          </a:bodyPr>
          <a:lstStyle/>
          <a:p>
            <a:r>
              <a:rPr lang="en-US" sz="1600" dirty="0" err="1" smtClean="0">
                <a:latin typeface="+mn-lt"/>
              </a:rPr>
              <a:t>Schölzel-Dorenbos</a:t>
            </a:r>
            <a:r>
              <a:rPr lang="en-US" sz="1600" dirty="0" smtClean="0">
                <a:latin typeface="+mn-lt"/>
              </a:rPr>
              <a:t> et al. </a:t>
            </a:r>
            <a:r>
              <a:rPr lang="en-US" sz="1600" i="1" dirty="0" smtClean="0">
                <a:latin typeface="+mn-lt"/>
              </a:rPr>
              <a:t>Aging </a:t>
            </a:r>
            <a:r>
              <a:rPr lang="en-US" sz="1600" i="1" dirty="0" err="1" smtClean="0">
                <a:latin typeface="+mn-lt"/>
              </a:rPr>
              <a:t>Ment</a:t>
            </a:r>
            <a:r>
              <a:rPr lang="en-US" sz="1600" i="1" dirty="0" smtClean="0">
                <a:latin typeface="+mn-lt"/>
              </a:rPr>
              <a:t> Health</a:t>
            </a:r>
            <a:r>
              <a:rPr lang="en-US" sz="1600" dirty="0" smtClean="0">
                <a:latin typeface="+mn-lt"/>
              </a:rPr>
              <a:t>. 2010;14:113-9 </a:t>
            </a:r>
            <a:endParaRPr lang="en-US" sz="1600" dirty="0">
              <a:latin typeface="+mn-lt"/>
            </a:endParaRPr>
          </a:p>
        </p:txBody>
      </p:sp>
      <p:sp>
        <p:nvSpPr>
          <p:cNvPr id="7" name="Rectangle 2"/>
          <p:cNvSpPr>
            <a:spLocks noGrp="1" noChangeArrowheads="1"/>
          </p:cNvSpPr>
          <p:nvPr>
            <p:ph type="title"/>
          </p:nvPr>
        </p:nvSpPr>
        <p:spPr>
          <a:xfrm>
            <a:off x="1219200" y="228600"/>
            <a:ext cx="7531100" cy="1003300"/>
          </a:xfrm>
        </p:spPr>
        <p:txBody>
          <a:bodyPr>
            <a:noAutofit/>
          </a:bodyPr>
          <a:lstStyle/>
          <a:p>
            <a:pPr eaLnBrk="1" hangingPunct="1"/>
            <a:r>
              <a:rPr lang="en-US" sz="4000" b="1" dirty="0" smtClean="0">
                <a:solidFill>
                  <a:schemeClr val="bg1"/>
                </a:solidFill>
                <a:effectLst>
                  <a:outerShdw blurRad="38100" dist="38100" dir="2700000" algn="tl">
                    <a:srgbClr val="000000">
                      <a:alpha val="43137"/>
                    </a:srgbClr>
                  </a:outerShdw>
                </a:effectLst>
                <a:cs typeface="Times New Roman" pitchFamily="18" charset="0"/>
              </a:rPr>
              <a:t>What makes a good day?</a:t>
            </a:r>
            <a:br>
              <a:rPr lang="en-US" sz="4000" b="1" dirty="0" smtClean="0">
                <a:solidFill>
                  <a:schemeClr val="bg1"/>
                </a:solidFill>
                <a:effectLst>
                  <a:outerShdw blurRad="38100" dist="38100" dir="2700000" algn="tl">
                    <a:srgbClr val="000000">
                      <a:alpha val="43137"/>
                    </a:srgbClr>
                  </a:outerShdw>
                </a:effectLst>
                <a:cs typeface="Times New Roman" pitchFamily="18" charset="0"/>
              </a:rPr>
            </a:br>
            <a:r>
              <a:rPr lang="en-US" sz="4000" b="1" dirty="0" smtClean="0">
                <a:solidFill>
                  <a:schemeClr val="bg1"/>
                </a:solidFill>
                <a:effectLst>
                  <a:outerShdw blurRad="38100" dist="38100" dir="2700000" algn="tl">
                    <a:srgbClr val="000000">
                      <a:alpha val="43137"/>
                    </a:srgbClr>
                  </a:outerShdw>
                </a:effectLst>
                <a:cs typeface="Times New Roman" pitchFamily="18" charset="0"/>
              </a:rPr>
              <a:t>What people with dementia say </a:t>
            </a:r>
            <a:endParaRPr lang="en-US" sz="4000" b="1" dirty="0" smtClean="0">
              <a:solidFill>
                <a:schemeClr val="bg1"/>
              </a:solidFill>
              <a:effectLst>
                <a:outerShdw blurRad="38100" dist="38100" dir="2700000" algn="tl">
                  <a:srgbClr val="000000">
                    <a:alpha val="43137"/>
                  </a:srgbClr>
                </a:outerShdw>
              </a:effectLst>
            </a:endParaRPr>
          </a:p>
        </p:txBody>
      </p:sp>
      <p:sp>
        <p:nvSpPr>
          <p:cNvPr id="8" name="Rectangle 7"/>
          <p:cNvSpPr/>
          <p:nvPr/>
        </p:nvSpPr>
        <p:spPr>
          <a:xfrm>
            <a:off x="1387563" y="3276600"/>
            <a:ext cx="2955837" cy="1981200"/>
          </a:xfrm>
          <a:prstGeom prst="rect">
            <a:avLst/>
          </a:prstGeom>
          <a:solidFill>
            <a:srgbClr val="CCFFCC">
              <a:alpha val="2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495801" y="2743200"/>
            <a:ext cx="2286000" cy="838200"/>
          </a:xfrm>
          <a:prstGeom prst="rect">
            <a:avLst/>
          </a:prstGeom>
          <a:solidFill>
            <a:srgbClr val="CCFFCC">
              <a:alpha val="1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974207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There are predictable critical decision points in dementia care</a:t>
            </a:r>
          </a:p>
          <a:p>
            <a:pPr lvl="1"/>
            <a:r>
              <a:rPr lang="en-US" dirty="0" smtClean="0"/>
              <a:t>Most can be anticipated to minimize crises</a:t>
            </a:r>
          </a:p>
          <a:p>
            <a:r>
              <a:rPr lang="en-US" dirty="0" smtClean="0"/>
              <a:t>Evidence based best-practices can help guide appropriate decisions</a:t>
            </a:r>
          </a:p>
          <a:p>
            <a:pPr lvl="1"/>
            <a:r>
              <a:rPr lang="en-US" dirty="0" smtClean="0"/>
              <a:t>What is appropriate may vary by individual </a:t>
            </a:r>
          </a:p>
          <a:p>
            <a:r>
              <a:rPr lang="en-US" dirty="0" smtClean="0"/>
              <a:t>Quality of life issues often dictate transitions</a:t>
            </a:r>
          </a:p>
          <a:p>
            <a:pPr lvl="1"/>
            <a:r>
              <a:rPr lang="en-US" dirty="0" smtClean="0"/>
              <a:t>Quality life for both family and the affected person</a:t>
            </a:r>
          </a:p>
        </p:txBody>
      </p:sp>
      <p:sp>
        <p:nvSpPr>
          <p:cNvPr id="3" name="Title 2"/>
          <p:cNvSpPr>
            <a:spLocks noGrp="1"/>
          </p:cNvSpPr>
          <p:nvPr>
            <p:ph type="title"/>
          </p:nvPr>
        </p:nvSpPr>
        <p:spPr/>
        <p:txBody>
          <a:bodyPr>
            <a:normAutofit/>
          </a:bodyPr>
          <a:lstStyle/>
          <a:p>
            <a:r>
              <a:rPr lang="en-US" sz="4000" dirty="0" smtClean="0">
                <a:solidFill>
                  <a:schemeClr val="bg1"/>
                </a:solidFill>
                <a:effectLst>
                  <a:outerShdw blurRad="38100" dist="38100" dir="2700000" algn="tl">
                    <a:srgbClr val="000000">
                      <a:alpha val="43137"/>
                    </a:srgbClr>
                  </a:outerShdw>
                </a:effectLst>
              </a:rPr>
              <a:t>Take Home Messages</a:t>
            </a:r>
            <a:endParaRPr lang="en-US" sz="4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4830675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chemeClr val="bg1"/>
                </a:solidFill>
                <a:effectLst>
                  <a:outerShdw blurRad="38100" dist="38100" dir="2700000" algn="tl">
                    <a:srgbClr val="000000">
                      <a:alpha val="43137"/>
                    </a:srgbClr>
                  </a:outerShdw>
                </a:effectLst>
                <a:latin typeface="Calibri" pitchFamily="34" charset="0"/>
              </a:rPr>
              <a:t>Meet Mrs. P’s </a:t>
            </a:r>
            <a:r>
              <a:rPr lang="en-US" sz="3600" b="1" dirty="0" smtClean="0">
                <a:solidFill>
                  <a:schemeClr val="bg1"/>
                </a:solidFill>
                <a:effectLst>
                  <a:outerShdw blurRad="38100" dist="38100" dir="2700000" algn="tl">
                    <a:srgbClr val="000000">
                      <a:alpha val="43137"/>
                    </a:srgbClr>
                  </a:outerShdw>
                </a:effectLst>
                <a:latin typeface="Calibri" pitchFamily="34" charset="0"/>
              </a:rPr>
              <a:t>Caregiver</a:t>
            </a:r>
            <a:endParaRPr lang="en-US" sz="3600" b="1" dirty="0">
              <a:solidFill>
                <a:schemeClr val="bg1"/>
              </a:solidFill>
              <a:effectLst>
                <a:outerShdw blurRad="38100" dist="38100" dir="2700000" algn="tl">
                  <a:srgbClr val="000000">
                    <a:alpha val="43137"/>
                  </a:srgbClr>
                </a:outerShdw>
              </a:effectLst>
              <a:latin typeface="Calibri" pitchFamily="34" charset="0"/>
            </a:endParaRPr>
          </a:p>
        </p:txBody>
      </p:sp>
      <p:pic>
        <p:nvPicPr>
          <p:cNvPr id="6" name="Picture 5" descr="Aunt Kathie+E photo.jpg"/>
          <p:cNvPicPr>
            <a:picLocks noChangeAspect="1"/>
          </p:cNvPicPr>
          <p:nvPr/>
        </p:nvPicPr>
        <p:blipFill>
          <a:blip r:embed="rId2"/>
          <a:stretch>
            <a:fillRect/>
          </a:stretch>
        </p:blipFill>
        <p:spPr>
          <a:xfrm>
            <a:off x="609600" y="1667398"/>
            <a:ext cx="5311702" cy="4391565"/>
          </a:xfrm>
          <a:prstGeom prst="rect">
            <a:avLst/>
          </a:prstGeom>
        </p:spPr>
      </p:pic>
      <p:pic>
        <p:nvPicPr>
          <p:cNvPr id="5" name="Picture 4" descr="Aunt Kathie face.jpg"/>
          <p:cNvPicPr>
            <a:picLocks noChangeAspect="1"/>
          </p:cNvPicPr>
          <p:nvPr/>
        </p:nvPicPr>
        <p:blipFill>
          <a:blip r:embed="rId3"/>
          <a:stretch>
            <a:fillRect/>
          </a:stretch>
        </p:blipFill>
        <p:spPr>
          <a:xfrm>
            <a:off x="3124200" y="3048000"/>
            <a:ext cx="2707227" cy="2707227"/>
          </a:xfrm>
          <a:prstGeom prst="rect">
            <a:avLst/>
          </a:prstGeom>
        </p:spPr>
      </p:pic>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716050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ppt_x</p:attrName>
                                        </p:attrNameLst>
                                      </p:cBhvr>
                                      <p:tavLst>
                                        <p:tav tm="0">
                                          <p:val>
                                            <p:fltVal val="0.5"/>
                                          </p:val>
                                        </p:tav>
                                        <p:tav tm="100000">
                                          <p:val>
                                            <p:strVal val="#ppt_x"/>
                                          </p:val>
                                        </p:tav>
                                      </p:tavLst>
                                    </p:anim>
                                    <p:anim calcmode="lin" valueType="num">
                                      <p:cBhvr>
                                        <p:cTn id="10" dur="500" fill="hold"/>
                                        <p:tgtEl>
                                          <p:spTgt spid="6"/>
                                        </p:tgtEl>
                                        <p:attrNameLst>
                                          <p:attrName>ppt_y</p:attrName>
                                        </p:attrNameLst>
                                      </p:cBhvr>
                                      <p:tavLst>
                                        <p:tav tm="0">
                                          <p:val>
                                            <p:fltVal val="0.5"/>
                                          </p:val>
                                        </p:tav>
                                        <p:tav tm="100000">
                                          <p:val>
                                            <p:strVal val="#ppt_y"/>
                                          </p:val>
                                        </p:tav>
                                      </p:tavLst>
                                    </p:anim>
                                  </p:childTnLst>
                                </p:cTn>
                              </p:par>
                              <p:par>
                                <p:cTn id="11" presetID="10" presetClass="exit" presetSubtype="0" fill="hold" nodeType="withEffect">
                                  <p:stCondLst>
                                    <p:cond delay="0"/>
                                  </p:stCondLst>
                                  <p:childTnLst>
                                    <p:animEffect transition="out" filter="fade">
                                      <p:cBhvr>
                                        <p:cTn id="12" dur="3000"/>
                                        <p:tgtEl>
                                          <p:spTgt spid="5"/>
                                        </p:tgtEl>
                                      </p:cBhvr>
                                    </p:animEffect>
                                    <p:set>
                                      <p:cBhvr>
                                        <p:cTn id="13" dur="1" fill="hold">
                                          <p:stCondLst>
                                            <p:cond delay="2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If someone you loved had Alzheimer’s disease, would you want them to know?</a:t>
            </a:r>
          </a:p>
          <a:p>
            <a:pPr>
              <a:buNone/>
            </a:pPr>
            <a:r>
              <a:rPr lang="en-US" dirty="0" smtClean="0">
                <a:solidFill>
                  <a:srgbClr val="00B050"/>
                </a:solidFill>
              </a:rPr>
              <a:t>    Green Card </a:t>
            </a:r>
            <a:r>
              <a:rPr lang="en-US" sz="3200" b="1" dirty="0" smtClean="0">
                <a:solidFill>
                  <a:srgbClr val="00B050"/>
                </a:solidFill>
              </a:rPr>
              <a:t>YES</a:t>
            </a:r>
            <a:r>
              <a:rPr lang="en-US" dirty="0" smtClean="0">
                <a:solidFill>
                  <a:srgbClr val="00B050"/>
                </a:solidFill>
              </a:rPr>
              <a:t>                               </a:t>
            </a:r>
            <a:r>
              <a:rPr lang="en-US" dirty="0" smtClean="0">
                <a:solidFill>
                  <a:srgbClr val="FF0000"/>
                </a:solidFill>
              </a:rPr>
              <a:t>Red Card </a:t>
            </a:r>
            <a:r>
              <a:rPr lang="en-US" sz="3200" b="1" dirty="0" smtClean="0">
                <a:solidFill>
                  <a:srgbClr val="FF0000"/>
                </a:solidFill>
              </a:rPr>
              <a:t>NO</a:t>
            </a:r>
          </a:p>
          <a:p>
            <a:pPr>
              <a:buNone/>
            </a:pPr>
            <a:endParaRPr lang="en-US" sz="3200" b="1" dirty="0" smtClean="0"/>
          </a:p>
          <a:p>
            <a:r>
              <a:rPr lang="en-US" dirty="0" smtClean="0"/>
              <a:t>If </a:t>
            </a:r>
            <a:r>
              <a:rPr lang="en-US" b="1" dirty="0" smtClean="0"/>
              <a:t>YOU</a:t>
            </a:r>
            <a:r>
              <a:rPr lang="en-US" dirty="0" smtClean="0"/>
              <a:t> had Alzheimer’s disease would </a:t>
            </a:r>
            <a:r>
              <a:rPr lang="en-US" b="1" dirty="0" smtClean="0"/>
              <a:t>YOU</a:t>
            </a:r>
            <a:r>
              <a:rPr lang="en-US" dirty="0" smtClean="0"/>
              <a:t> want to know?</a:t>
            </a:r>
          </a:p>
          <a:p>
            <a:pPr>
              <a:buNone/>
            </a:pPr>
            <a:r>
              <a:rPr lang="en-US" dirty="0" smtClean="0">
                <a:solidFill>
                  <a:srgbClr val="00B050"/>
                </a:solidFill>
              </a:rPr>
              <a:t>    Green Card </a:t>
            </a:r>
            <a:r>
              <a:rPr lang="en-US" sz="3200" b="1" dirty="0" smtClean="0">
                <a:solidFill>
                  <a:srgbClr val="00B050"/>
                </a:solidFill>
              </a:rPr>
              <a:t>YES</a:t>
            </a:r>
            <a:r>
              <a:rPr lang="en-US" dirty="0" smtClean="0">
                <a:solidFill>
                  <a:srgbClr val="00B050"/>
                </a:solidFill>
              </a:rPr>
              <a:t>                               </a:t>
            </a:r>
            <a:r>
              <a:rPr lang="en-US" dirty="0" smtClean="0">
                <a:solidFill>
                  <a:srgbClr val="FF0000"/>
                </a:solidFill>
              </a:rPr>
              <a:t>Red Card </a:t>
            </a:r>
            <a:r>
              <a:rPr lang="en-US" sz="3200" b="1" dirty="0" smtClean="0">
                <a:solidFill>
                  <a:srgbClr val="FF0000"/>
                </a:solidFill>
              </a:rPr>
              <a:t>NO</a:t>
            </a:r>
          </a:p>
          <a:p>
            <a:endParaRPr lang="en-US" dirty="0"/>
          </a:p>
        </p:txBody>
      </p:sp>
      <p:sp>
        <p:nvSpPr>
          <p:cNvPr id="3" name="Title 2"/>
          <p:cNvSpPr>
            <a:spLocks noGrp="1"/>
          </p:cNvSpPr>
          <p:nvPr>
            <p:ph type="title"/>
          </p:nvPr>
        </p:nvSpPr>
        <p:spPr/>
        <p:txBody>
          <a:bodyPr>
            <a:normAutofit/>
          </a:bodyPr>
          <a:lstStyle/>
          <a:p>
            <a:r>
              <a:rPr lang="en-US" sz="4800" b="1" i="1" dirty="0" smtClean="0">
                <a:solidFill>
                  <a:schemeClr val="bg1"/>
                </a:solidFill>
                <a:effectLst>
                  <a:outerShdw blurRad="38100" dist="38100" dir="2700000" algn="tl">
                    <a:srgbClr val="000000">
                      <a:alpha val="43137"/>
                    </a:srgbClr>
                  </a:outerShdw>
                </a:effectLst>
              </a:rPr>
              <a:t>“and the survey says…” </a:t>
            </a:r>
            <a:endParaRPr lang="en-US" sz="4800" b="1" i="1" dirty="0">
              <a:solidFill>
                <a:schemeClr val="bg1"/>
              </a:solidFill>
              <a:effectLst>
                <a:outerShdw blurRad="38100" dist="38100" dir="2700000" algn="tl">
                  <a:srgbClr val="000000">
                    <a:alpha val="43137"/>
                  </a:srgbClr>
                </a:outerShdw>
              </a:effectLst>
            </a:endParaRPr>
          </a:p>
        </p:txBody>
      </p:sp>
      <p:pic>
        <p:nvPicPr>
          <p:cNvPr id="5" name="Picture 4" descr="Beeson Red Green.jpg"/>
          <p:cNvPicPr>
            <a:picLocks noChangeAspect="1"/>
          </p:cNvPicPr>
          <p:nvPr/>
        </p:nvPicPr>
        <p:blipFill>
          <a:blip r:embed="rId2"/>
          <a:stretch>
            <a:fillRect/>
          </a:stretch>
        </p:blipFill>
        <p:spPr>
          <a:xfrm>
            <a:off x="0" y="0"/>
            <a:ext cx="1371600" cy="1298733"/>
          </a:xfrm>
          <a:prstGeom prst="rect">
            <a:avLst/>
          </a:prstGeom>
        </p:spPr>
      </p:pic>
    </p:spTree>
    <p:extLst>
      <p:ext uri="{BB962C8B-B14F-4D97-AF65-F5344CB8AC3E}">
        <p14:creationId xmlns:p14="http://schemas.microsoft.com/office/powerpoint/2010/main" val="3017549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752600"/>
            <a:ext cx="8229600" cy="4267200"/>
          </a:xfrm>
        </p:spPr>
        <p:txBody>
          <a:bodyPr>
            <a:normAutofit fontScale="92500" lnSpcReduction="20000"/>
          </a:bodyPr>
          <a:lstStyle/>
          <a:p>
            <a:r>
              <a:rPr lang="en-US" b="1" dirty="0" smtClean="0">
                <a:solidFill>
                  <a:srgbClr val="245A36"/>
                </a:solidFill>
                <a:effectLst>
                  <a:outerShdw blurRad="38100" dist="38100" dir="2700000" algn="tl">
                    <a:srgbClr val="000000">
                      <a:alpha val="43137"/>
                    </a:srgbClr>
                  </a:outerShdw>
                </a:effectLst>
              </a:rPr>
              <a:t>Is it dementia?</a:t>
            </a:r>
          </a:p>
          <a:p>
            <a:pPr lvl="1"/>
            <a:r>
              <a:rPr lang="en-US" dirty="0" smtClean="0"/>
              <a:t>What can be reversed or optimized?</a:t>
            </a:r>
          </a:p>
          <a:p>
            <a:r>
              <a:rPr lang="en-US" b="1" dirty="0" smtClean="0">
                <a:solidFill>
                  <a:srgbClr val="245A36"/>
                </a:solidFill>
                <a:effectLst>
                  <a:outerShdw blurRad="38100" dist="38100" dir="2700000" algn="tl">
                    <a:srgbClr val="000000">
                      <a:alpha val="43137"/>
                    </a:srgbClr>
                  </a:outerShdw>
                </a:effectLst>
              </a:rPr>
              <a:t>Who to tell and how?</a:t>
            </a:r>
          </a:p>
          <a:p>
            <a:pPr lvl="1"/>
            <a:r>
              <a:rPr lang="en-US" dirty="0" smtClean="0"/>
              <a:t>Studies say to share diagnosis</a:t>
            </a:r>
          </a:p>
          <a:p>
            <a:pPr lvl="1"/>
            <a:r>
              <a:rPr lang="en-US" dirty="0" smtClean="0"/>
              <a:t>Many families are opposed to telling patient</a:t>
            </a:r>
          </a:p>
          <a:p>
            <a:r>
              <a:rPr lang="en-US" b="1" dirty="0" smtClean="0">
                <a:solidFill>
                  <a:srgbClr val="245A36"/>
                </a:solidFill>
                <a:effectLst>
                  <a:outerShdw blurRad="38100" dist="38100" dir="2700000" algn="tl">
                    <a:srgbClr val="000000">
                      <a:alpha val="43137"/>
                    </a:srgbClr>
                  </a:outerShdw>
                </a:effectLst>
              </a:rPr>
              <a:t>Who are the caregivers and proxy decision makers?</a:t>
            </a:r>
          </a:p>
          <a:p>
            <a:pPr lvl="1"/>
            <a:r>
              <a:rPr lang="en-US" dirty="0" smtClean="0"/>
              <a:t>May be difficult to identify </a:t>
            </a:r>
          </a:p>
          <a:p>
            <a:pPr lvl="1"/>
            <a:r>
              <a:rPr lang="en-US" dirty="0" smtClean="0"/>
              <a:t>Many PCPs uncomfortable with change in decision maker as dementia progresses</a:t>
            </a:r>
            <a:r>
              <a:rPr lang="en-US" baseline="30000" dirty="0" smtClean="0"/>
              <a:t>1</a:t>
            </a:r>
          </a:p>
          <a:p>
            <a:endParaRPr lang="en-US" dirty="0"/>
          </a:p>
        </p:txBody>
      </p:sp>
      <p:sp>
        <p:nvSpPr>
          <p:cNvPr id="3" name="Title 2"/>
          <p:cNvSpPr>
            <a:spLocks noGrp="1"/>
          </p:cNvSpPr>
          <p:nvPr>
            <p:ph type="title"/>
          </p:nvPr>
        </p:nvSpPr>
        <p:spPr/>
        <p:txBody>
          <a:bodyPr>
            <a:noAutofit/>
          </a:bodyPr>
          <a:lstStyle/>
          <a:p>
            <a:r>
              <a:rPr lang="en-US" b="1" dirty="0" smtClean="0">
                <a:solidFill>
                  <a:schemeClr val="bg1"/>
                </a:solidFill>
                <a:effectLst>
                  <a:outerShdw blurRad="38100" dist="38100" dir="2700000" algn="tl">
                    <a:srgbClr val="000000">
                      <a:alpha val="43137"/>
                    </a:srgbClr>
                  </a:outerShdw>
                </a:effectLst>
              </a:rPr>
              <a:t>Decisions the health care team must make: </a:t>
            </a:r>
            <a:endParaRPr lang="en-US" b="1" dirty="0">
              <a:solidFill>
                <a:schemeClr val="bg1"/>
              </a:solidFill>
              <a:effectLst>
                <a:outerShdw blurRad="38100" dist="38100" dir="2700000" algn="tl">
                  <a:srgbClr val="000000">
                    <a:alpha val="43137"/>
                  </a:srgbClr>
                </a:outerShdw>
              </a:effectLst>
            </a:endParaRPr>
          </a:p>
        </p:txBody>
      </p:sp>
      <p:sp>
        <p:nvSpPr>
          <p:cNvPr id="4" name="Rectangle 3"/>
          <p:cNvSpPr/>
          <p:nvPr/>
        </p:nvSpPr>
        <p:spPr>
          <a:xfrm>
            <a:off x="0" y="6478488"/>
            <a:ext cx="5715000" cy="307777"/>
          </a:xfrm>
          <a:prstGeom prst="rect">
            <a:avLst/>
          </a:prstGeom>
        </p:spPr>
        <p:txBody>
          <a:bodyPr wrap="square">
            <a:spAutoFit/>
          </a:bodyPr>
          <a:lstStyle/>
          <a:p>
            <a:r>
              <a:rPr lang="en-US" sz="1400" dirty="0" smtClean="0"/>
              <a:t>1, Adams et al, </a:t>
            </a:r>
            <a:r>
              <a:rPr lang="en-US" sz="1400" i="1" dirty="0" smtClean="0"/>
              <a:t>The Gerontologist </a:t>
            </a:r>
            <a:r>
              <a:rPr lang="en-US" sz="1400" dirty="0" smtClean="0"/>
              <a:t> 2005:45 : 231-239</a:t>
            </a:r>
            <a:endParaRPr lang="en-US" sz="1400" dirty="0"/>
          </a:p>
        </p:txBody>
      </p:sp>
    </p:spTree>
    <p:extLst>
      <p:ext uri="{BB962C8B-B14F-4D97-AF65-F5344CB8AC3E}">
        <p14:creationId xmlns:p14="http://schemas.microsoft.com/office/powerpoint/2010/main" val="14948085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1"/>
          <p:cNvSpPr txBox="1">
            <a:spLocks noChangeArrowheads="1"/>
          </p:cNvSpPr>
          <p:nvPr/>
        </p:nvSpPr>
        <p:spPr bwMode="auto">
          <a:xfrm>
            <a:off x="381000" y="228600"/>
            <a:ext cx="8153400" cy="1323439"/>
          </a:xfrm>
          <a:prstGeom prst="rect">
            <a:avLst/>
          </a:prstGeom>
          <a:noFill/>
          <a:ln w="9525">
            <a:noFill/>
            <a:miter lim="800000"/>
            <a:headEnd/>
            <a:tailEnd/>
          </a:ln>
        </p:spPr>
        <p:txBody>
          <a:bodyPr>
            <a:spAutoFit/>
          </a:bodyPr>
          <a:lstStyle/>
          <a:p>
            <a:pPr algn="ctr"/>
            <a:r>
              <a:rPr lang="en-US" sz="4000" b="1" dirty="0" smtClean="0">
                <a:solidFill>
                  <a:schemeClr val="bg1"/>
                </a:solidFill>
                <a:effectLst>
                  <a:outerShdw blurRad="38100" dist="38100" dir="2700000" algn="tl">
                    <a:srgbClr val="000000">
                      <a:alpha val="43137"/>
                    </a:srgbClr>
                  </a:outerShdw>
                </a:effectLst>
              </a:rPr>
              <a:t>Current Diagnostic Criteria for Dementia</a:t>
            </a:r>
            <a:endParaRPr lang="en-US" sz="4000" b="1" dirty="0">
              <a:solidFill>
                <a:schemeClr val="bg1"/>
              </a:solidFill>
              <a:effectLst>
                <a:outerShdw blurRad="38100" dist="38100" dir="2700000" algn="tl">
                  <a:srgbClr val="000000">
                    <a:alpha val="43137"/>
                  </a:srgbClr>
                </a:outerShdw>
              </a:effectLst>
            </a:endParaRPr>
          </a:p>
        </p:txBody>
      </p:sp>
      <p:sp>
        <p:nvSpPr>
          <p:cNvPr id="23556" name="TextBox 3"/>
          <p:cNvSpPr txBox="1">
            <a:spLocks noChangeArrowheads="1"/>
          </p:cNvSpPr>
          <p:nvPr/>
        </p:nvSpPr>
        <p:spPr bwMode="auto">
          <a:xfrm>
            <a:off x="-1" y="6386945"/>
            <a:ext cx="5321147" cy="307777"/>
          </a:xfrm>
          <a:prstGeom prst="rect">
            <a:avLst/>
          </a:prstGeom>
          <a:noFill/>
          <a:ln w="9525">
            <a:noFill/>
            <a:miter lim="800000"/>
            <a:headEnd/>
            <a:tailEnd/>
          </a:ln>
        </p:spPr>
        <p:txBody>
          <a:bodyPr wrap="square">
            <a:spAutoFit/>
          </a:bodyPr>
          <a:lstStyle/>
          <a:p>
            <a:r>
              <a:rPr lang="en-US" sz="1400" dirty="0" err="1" smtClean="0">
                <a:solidFill>
                  <a:prstClr val="black"/>
                </a:solidFill>
              </a:rPr>
              <a:t>McKhann</a:t>
            </a:r>
            <a:r>
              <a:rPr lang="en-US" sz="1400" dirty="0" smtClean="0">
                <a:solidFill>
                  <a:prstClr val="black"/>
                </a:solidFill>
              </a:rPr>
              <a:t> et al, Alzheimer’s </a:t>
            </a:r>
            <a:r>
              <a:rPr lang="en-US" sz="1400" dirty="0">
                <a:solidFill>
                  <a:prstClr val="black"/>
                </a:solidFill>
              </a:rPr>
              <a:t>and Dementia, April 2011</a:t>
            </a:r>
          </a:p>
        </p:txBody>
      </p:sp>
      <p:sp>
        <p:nvSpPr>
          <p:cNvPr id="6" name="Content Placeholder 5"/>
          <p:cNvSpPr>
            <a:spLocks noGrp="1"/>
          </p:cNvSpPr>
          <p:nvPr>
            <p:ph idx="1"/>
          </p:nvPr>
        </p:nvSpPr>
        <p:spPr>
          <a:xfrm>
            <a:off x="473724" y="1524000"/>
            <a:ext cx="8031297" cy="4267200"/>
          </a:xfrm>
        </p:spPr>
        <p:txBody>
          <a:bodyPr>
            <a:normAutofit lnSpcReduction="10000"/>
          </a:bodyPr>
          <a:lstStyle/>
          <a:p>
            <a:pPr>
              <a:spcBef>
                <a:spcPts val="0"/>
              </a:spcBef>
              <a:buClr>
                <a:srgbClr val="1F7555"/>
              </a:buClr>
              <a:buFont typeface="Arial" pitchFamily="34" charset="0"/>
              <a:buChar char="•"/>
            </a:pPr>
            <a:r>
              <a:rPr lang="en-US" sz="2400" dirty="0" smtClean="0">
                <a:latin typeface="+mn-lt"/>
              </a:rPr>
              <a:t>Cognitive losses that interfere with function at work or usual activities</a:t>
            </a:r>
          </a:p>
          <a:p>
            <a:pPr>
              <a:spcBef>
                <a:spcPts val="0"/>
              </a:spcBef>
              <a:buClr>
                <a:srgbClr val="1F7555"/>
              </a:buClr>
              <a:buFont typeface="Arial" pitchFamily="34" charset="0"/>
              <a:buChar char="•"/>
            </a:pPr>
            <a:r>
              <a:rPr lang="en-US" sz="2400" dirty="0" smtClean="0"/>
              <a:t>A decline from a previous level of functioning</a:t>
            </a:r>
          </a:p>
          <a:p>
            <a:pPr>
              <a:spcBef>
                <a:spcPts val="0"/>
              </a:spcBef>
              <a:buClr>
                <a:srgbClr val="1F7555"/>
              </a:buClr>
              <a:buFont typeface="Arial" pitchFamily="34" charset="0"/>
              <a:buChar char="•"/>
            </a:pPr>
            <a:r>
              <a:rPr lang="en-US" sz="2400" dirty="0" smtClean="0"/>
              <a:t>Not delirium or psychiatric disorder</a:t>
            </a:r>
          </a:p>
          <a:p>
            <a:pPr>
              <a:spcBef>
                <a:spcPts val="0"/>
              </a:spcBef>
              <a:buClr>
                <a:srgbClr val="1F7555"/>
              </a:buClr>
              <a:buFont typeface="Arial" pitchFamily="34" charset="0"/>
              <a:buChar char="•"/>
            </a:pPr>
            <a:r>
              <a:rPr lang="en-US" sz="2400" dirty="0" smtClean="0"/>
              <a:t>Diagnosed by history and examination (not a test/procedure)</a:t>
            </a:r>
          </a:p>
          <a:p>
            <a:pPr>
              <a:spcBef>
                <a:spcPts val="0"/>
              </a:spcBef>
              <a:buClr>
                <a:srgbClr val="1F7555"/>
              </a:buClr>
              <a:buFont typeface="Arial" pitchFamily="34" charset="0"/>
              <a:buChar char="•"/>
            </a:pPr>
            <a:r>
              <a:rPr lang="en-US" sz="2400" dirty="0" smtClean="0"/>
              <a:t>Involves at least 2 cognitive domains:</a:t>
            </a:r>
          </a:p>
          <a:p>
            <a:pPr lvl="2">
              <a:spcBef>
                <a:spcPts val="0"/>
              </a:spcBef>
              <a:buClr>
                <a:srgbClr val="1F7555"/>
              </a:buClr>
              <a:buFont typeface="Arial" pitchFamily="34" charset="0"/>
              <a:buChar char="•"/>
            </a:pPr>
            <a:r>
              <a:rPr lang="en-US" sz="2400" dirty="0" smtClean="0"/>
              <a:t> Memory</a:t>
            </a:r>
          </a:p>
          <a:p>
            <a:pPr lvl="2">
              <a:spcBef>
                <a:spcPts val="0"/>
              </a:spcBef>
              <a:buClr>
                <a:srgbClr val="1F7555"/>
              </a:buClr>
              <a:buFont typeface="Arial" pitchFamily="34" charset="0"/>
              <a:buChar char="•"/>
            </a:pPr>
            <a:r>
              <a:rPr lang="en-US" sz="2400" dirty="0" smtClean="0"/>
              <a:t> Reasoning and judgment</a:t>
            </a:r>
          </a:p>
          <a:p>
            <a:pPr lvl="2">
              <a:spcBef>
                <a:spcPts val="0"/>
              </a:spcBef>
              <a:buClr>
                <a:srgbClr val="1F7555"/>
              </a:buClr>
              <a:buFont typeface="Arial" pitchFamily="34" charset="0"/>
              <a:buChar char="•"/>
            </a:pPr>
            <a:r>
              <a:rPr lang="en-US" sz="2400" dirty="0" smtClean="0"/>
              <a:t> Visuospatial</a:t>
            </a:r>
          </a:p>
          <a:p>
            <a:pPr lvl="2">
              <a:spcBef>
                <a:spcPts val="0"/>
              </a:spcBef>
              <a:buClr>
                <a:srgbClr val="1F7555"/>
              </a:buClr>
              <a:buFont typeface="Arial" pitchFamily="34" charset="0"/>
              <a:buChar char="•"/>
            </a:pPr>
            <a:r>
              <a:rPr lang="en-US" sz="2400" dirty="0" smtClean="0"/>
              <a:t> Language</a:t>
            </a:r>
          </a:p>
          <a:p>
            <a:pPr lvl="2">
              <a:spcBef>
                <a:spcPts val="0"/>
              </a:spcBef>
              <a:buClr>
                <a:srgbClr val="1F7555"/>
              </a:buClr>
              <a:buFont typeface="Arial" pitchFamily="34" charset="0"/>
              <a:buChar char="•"/>
            </a:pPr>
            <a:r>
              <a:rPr lang="en-US" sz="2400" dirty="0" smtClean="0"/>
              <a:t> Personality, behavior, comportment</a:t>
            </a:r>
          </a:p>
          <a:p>
            <a:endParaRPr lang="en-US" dirty="0"/>
          </a:p>
        </p:txBody>
      </p:sp>
    </p:spTree>
    <p:extLst>
      <p:ext uri="{BB962C8B-B14F-4D97-AF65-F5344CB8AC3E}">
        <p14:creationId xmlns:p14="http://schemas.microsoft.com/office/powerpoint/2010/main" val="2181728394"/>
      </p:ext>
    </p:extLst>
  </p:cSld>
  <p:clrMapOvr>
    <a:masterClrMapping/>
  </p:clrMapOvr>
  <p:timing>
    <p:tnLst>
      <p:par>
        <p:cTn id="1" dur="indefinite" restart="never" nodeType="tmRoot"/>
      </p:par>
    </p:tnLst>
  </p:timing>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Theme.thmx</Template>
  <TotalTime>2059</TotalTime>
  <Words>3495</Words>
  <Application>Microsoft Office PowerPoint</Application>
  <PresentationFormat>On-screen Show (4:3)</PresentationFormat>
  <Paragraphs>522</Paragraphs>
  <Slides>63</Slides>
  <Notes>6</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63</vt:i4>
      </vt:variant>
    </vt:vector>
  </HeadingPairs>
  <TitlesOfParts>
    <vt:vector size="71" baseType="lpstr">
      <vt:lpstr>ＭＳ Ｐゴシック</vt:lpstr>
      <vt:lpstr>Arial</vt:lpstr>
      <vt:lpstr>Calibri</vt:lpstr>
      <vt:lpstr>Times New Roman</vt:lpstr>
      <vt:lpstr>Wingdings</vt:lpstr>
      <vt:lpstr>2_Custom Design</vt:lpstr>
      <vt:lpstr>Custom Design</vt:lpstr>
      <vt:lpstr>Bitmap Image</vt:lpstr>
      <vt:lpstr>Critical Decision Points  in Dementia Care</vt:lpstr>
      <vt:lpstr>Audience Survey</vt:lpstr>
      <vt:lpstr>What we are exploring today</vt:lpstr>
      <vt:lpstr>Who gets to decide?</vt:lpstr>
      <vt:lpstr>When do these decision points occur? </vt:lpstr>
      <vt:lpstr>Decision Point #1 </vt:lpstr>
      <vt:lpstr>“and the survey says…” </vt:lpstr>
      <vt:lpstr>Decisions the health care team must make: </vt:lpstr>
      <vt:lpstr>PowerPoint Presentation</vt:lpstr>
      <vt:lpstr>What Families Want</vt:lpstr>
      <vt:lpstr>Meet Mrs. P.</vt:lpstr>
      <vt:lpstr>Dementia in the Hospital Setting:  What research tells us</vt:lpstr>
      <vt:lpstr>A little more research Alzheimer’s starts years before memory loss</vt:lpstr>
      <vt:lpstr>How can we tell?  We can see brain changes on scans</vt:lpstr>
      <vt:lpstr>PowerPoint Presentation</vt:lpstr>
      <vt:lpstr>Mrs P. : Odd behaviors or odd person?</vt:lpstr>
      <vt:lpstr>Decisions the affected person  and family must make:</vt:lpstr>
      <vt:lpstr>Who can help with these decisions?</vt:lpstr>
      <vt:lpstr>Decision point #2 </vt:lpstr>
      <vt:lpstr> “and the survey says…” </vt:lpstr>
      <vt:lpstr>Decisions the health care team must make: </vt:lpstr>
      <vt:lpstr>Approved Anti-Dementia Agents: Dosing and Costs</vt:lpstr>
      <vt:lpstr>What do our current medicines do? </vt:lpstr>
      <vt:lpstr>Decisions the affected person  must make:</vt:lpstr>
      <vt:lpstr>What did Mrs. P do?</vt:lpstr>
      <vt:lpstr>Who or what can help with these decisions?</vt:lpstr>
      <vt:lpstr>Decision point #3</vt:lpstr>
      <vt:lpstr>“and the survey says…” </vt:lpstr>
      <vt:lpstr>Decisions the health care team  must make: </vt:lpstr>
      <vt:lpstr>Mapping Maslow’s Hierarchy to the Person with Dementia</vt:lpstr>
      <vt:lpstr>Nonpharmacologic Approaches: Key Points for Caregivers</vt:lpstr>
      <vt:lpstr>Preserved Abilities In Mild Dementia: Building on Strengths</vt:lpstr>
      <vt:lpstr>Decisions the affected person and caregivers must make:</vt:lpstr>
      <vt:lpstr>Mrs. P. struggles at home</vt:lpstr>
      <vt:lpstr>What did Mrs. P do?</vt:lpstr>
      <vt:lpstr>Who can help with these decisions?</vt:lpstr>
      <vt:lpstr>Decision point #4 </vt:lpstr>
      <vt:lpstr>“and the survey says…” </vt:lpstr>
      <vt:lpstr>Decisions health care team must make:</vt:lpstr>
      <vt:lpstr>PowerPoint Presentation</vt:lpstr>
      <vt:lpstr>Guidelines on Driving  American Academy of Neurology Practice Parameter</vt:lpstr>
      <vt:lpstr>Guidelines on Driving  American Academy of Neurology Practice Parameter</vt:lpstr>
      <vt:lpstr>Driving Cessation Downstream Adverse Effects </vt:lpstr>
      <vt:lpstr>Minimizing Problem Behaviors Nonpharmacologic Approaches:</vt:lpstr>
      <vt:lpstr>Decisions affected person and families must make:</vt:lpstr>
      <vt:lpstr>Mrs. P’s Autonomy Suffers</vt:lpstr>
      <vt:lpstr>Mrs. P’s Independence Suffers</vt:lpstr>
      <vt:lpstr>What did Mrs. P do?</vt:lpstr>
      <vt:lpstr>Who can help with these decisions?</vt:lpstr>
      <vt:lpstr>Decision point #5 </vt:lpstr>
      <vt:lpstr>“and the survey says…” </vt:lpstr>
      <vt:lpstr>Decisions Health Care Team  Must Make</vt:lpstr>
      <vt:lpstr>End of Life Issues in Dementia</vt:lpstr>
      <vt:lpstr>Tube feeding in Dementia  Physician Misperceptions</vt:lpstr>
      <vt:lpstr>Common Causes of Death  Different in dementia vs. nondementia</vt:lpstr>
      <vt:lpstr>Decisions the Family Must Make</vt:lpstr>
      <vt:lpstr>Mrs. P. nears death</vt:lpstr>
      <vt:lpstr>What did Mrs. P.’s family do?</vt:lpstr>
      <vt:lpstr>Who can help with these decisions?</vt:lpstr>
      <vt:lpstr>So, what makes a good day?</vt:lpstr>
      <vt:lpstr>What makes a good day? What people with dementia say </vt:lpstr>
      <vt:lpstr>Take Home Messages</vt:lpstr>
      <vt:lpstr>Meet Mrs. P’s Caregiver</vt:lpstr>
    </vt:vector>
  </TitlesOfParts>
  <Company>UAB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UAB School of Nursing Power Point Template</dc:title>
  <dc:creator>UAB Employee</dc:creator>
  <cp:lastModifiedBy>Elizabeth Crooks</cp:lastModifiedBy>
  <cp:revision>68</cp:revision>
  <dcterms:created xsi:type="dcterms:W3CDTF">2011-12-30T20:04:02Z</dcterms:created>
  <dcterms:modified xsi:type="dcterms:W3CDTF">2015-07-09T18:33:43Z</dcterms:modified>
</cp:coreProperties>
</file>