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3"/>
  </p:notesMasterIdLst>
  <p:handoutMasterIdLst>
    <p:handoutMasterId r:id="rId64"/>
  </p:handoutMasterIdLst>
  <p:sldIdLst>
    <p:sldId id="256" r:id="rId3"/>
    <p:sldId id="259" r:id="rId4"/>
    <p:sldId id="285" r:id="rId5"/>
    <p:sldId id="331" r:id="rId6"/>
    <p:sldId id="361" r:id="rId7"/>
    <p:sldId id="368"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291" r:id="rId24"/>
    <p:sldId id="362" r:id="rId25"/>
    <p:sldId id="363" r:id="rId26"/>
    <p:sldId id="410" r:id="rId27"/>
    <p:sldId id="364" r:id="rId28"/>
    <p:sldId id="365" r:id="rId29"/>
    <p:sldId id="366" r:id="rId30"/>
    <p:sldId id="371" r:id="rId31"/>
    <p:sldId id="411" r:id="rId32"/>
    <p:sldId id="412" r:id="rId33"/>
    <p:sldId id="324" r:id="rId34"/>
    <p:sldId id="355" r:id="rId35"/>
    <p:sldId id="356" r:id="rId36"/>
    <p:sldId id="357" r:id="rId37"/>
    <p:sldId id="341" r:id="rId38"/>
    <p:sldId id="347"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58D"/>
    <a:srgbClr val="000000"/>
    <a:srgbClr val="FFFFAF"/>
    <a:srgbClr val="FFFF00"/>
    <a:srgbClr val="EF8A03"/>
    <a:srgbClr val="F4BDB2"/>
    <a:srgbClr val="FCDA84"/>
    <a:srgbClr val="FDB95F"/>
    <a:srgbClr val="F3CB8F"/>
    <a:srgbClr val="FCA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8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8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49119-61A5-4933-AF11-B76B30379AFB}" type="slidenum">
              <a:rPr lang="en-US" smtClean="0"/>
              <a:t>‹#›</a:t>
            </a:fld>
            <a:endParaRPr lang="en-US"/>
          </a:p>
        </p:txBody>
      </p:sp>
    </p:spTree>
    <p:extLst>
      <p:ext uri="{BB962C8B-B14F-4D97-AF65-F5344CB8AC3E}">
        <p14:creationId xmlns:p14="http://schemas.microsoft.com/office/powerpoint/2010/main" val="159780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C0532-F682-4D6D-BE79-C462F4EC1C8D}" type="datetimeFigureOut">
              <a:rPr lang="en-US" smtClean="0"/>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F1663-549C-43BB-807C-82754898EC95}" type="slidenum">
              <a:rPr lang="en-US" smtClean="0"/>
              <a:t>‹#›</a:t>
            </a:fld>
            <a:endParaRPr lang="en-US"/>
          </a:p>
        </p:txBody>
      </p:sp>
    </p:spTree>
    <p:extLst>
      <p:ext uri="{BB962C8B-B14F-4D97-AF65-F5344CB8AC3E}">
        <p14:creationId xmlns:p14="http://schemas.microsoft.com/office/powerpoint/2010/main" val="385697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9EBAE-E160-4CE8-89A0-D6A3293BA77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9001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6F54C-367D-4B8E-95C8-96CB81A49262}" type="slidenum">
              <a:rPr lang="en-US" altLang="en-US"/>
              <a:pPr/>
              <a:t>45</a:t>
            </a:fld>
            <a:endParaRPr lang="en-US" alt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ltLang="en-US"/>
              <a:t>Higher SES less depressed</a:t>
            </a:r>
          </a:p>
          <a:p>
            <a:r>
              <a:rPr lang="en-US" altLang="en-US"/>
              <a:t>AA reported fewer depressive symptoms than Whites</a:t>
            </a:r>
          </a:p>
        </p:txBody>
      </p:sp>
    </p:spTree>
    <p:extLst>
      <p:ext uri="{BB962C8B-B14F-4D97-AF65-F5344CB8AC3E}">
        <p14:creationId xmlns:p14="http://schemas.microsoft.com/office/powerpoint/2010/main" val="274620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36B02-E8F2-477B-982E-E2E17A77F10E}" type="slidenum">
              <a:rPr lang="en-US" altLang="en-US"/>
              <a:pPr/>
              <a:t>46</a:t>
            </a:fld>
            <a:endParaRPr lang="en-US" alt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ltLang="en-US"/>
              <a:t>Higher SES more satisfied</a:t>
            </a:r>
          </a:p>
          <a:p>
            <a:r>
              <a:rPr lang="en-US" altLang="en-US"/>
              <a:t>Race*Time interaction AA remained relatively stable decrease for Whites</a:t>
            </a:r>
          </a:p>
        </p:txBody>
      </p:sp>
    </p:spTree>
    <p:extLst>
      <p:ext uri="{BB962C8B-B14F-4D97-AF65-F5344CB8AC3E}">
        <p14:creationId xmlns:p14="http://schemas.microsoft.com/office/powerpoint/2010/main" val="33200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51D36-253B-473B-9480-6929C8F1B5F2}" type="slidenum">
              <a:rPr lang="en-US" altLang="en-US"/>
              <a:pPr/>
              <a:t>47</a:t>
            </a:fld>
            <a:endParaRPr lang="en-US" alt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r>
              <a:rPr kumimoji="1" lang="en-US" sz="1200" b="0" i="0" u="none" strike="noStrike" kern="1200" baseline="0" dirty="0" smtClean="0">
                <a:solidFill>
                  <a:schemeClr val="tx1"/>
                </a:solidFill>
                <a:latin typeface="Times New Roman" charset="0"/>
                <a:ea typeface="+mn-ea"/>
                <a:cs typeface="+mn-cs"/>
              </a:rPr>
              <a:t>The total number of support persons available was the sum of individuals reported as helpful across all areas.</a:t>
            </a:r>
            <a:endParaRPr lang="en-US" altLang="en-US" dirty="0" smtClean="0"/>
          </a:p>
          <a:p>
            <a:r>
              <a:rPr lang="en-US" altLang="en-US" dirty="0" smtClean="0"/>
              <a:t>Significant </a:t>
            </a:r>
            <a:r>
              <a:rPr lang="en-US" altLang="en-US" dirty="0"/>
              <a:t>time effect total social support available decreased over </a:t>
            </a:r>
            <a:r>
              <a:rPr lang="en-US" altLang="en-US" dirty="0" smtClean="0"/>
              <a:t>time.</a:t>
            </a:r>
            <a:endParaRPr lang="en-US" altLang="en-US" dirty="0"/>
          </a:p>
        </p:txBody>
      </p:sp>
    </p:spTree>
    <p:extLst>
      <p:ext uri="{BB962C8B-B14F-4D97-AF65-F5344CB8AC3E}">
        <p14:creationId xmlns:p14="http://schemas.microsoft.com/office/powerpoint/2010/main" val="28951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8F731-EA10-41BE-AA60-F5A19D4238E7}" type="slidenum">
              <a:rPr lang="en-US" altLang="en-US"/>
              <a:pPr/>
              <a:t>48</a:t>
            </a:fld>
            <a:endParaRPr lang="en-US" alt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r>
              <a:rPr lang="en-US" altLang="en-US"/>
              <a:t>Older adults more satisfied</a:t>
            </a:r>
          </a:p>
          <a:p>
            <a:r>
              <a:rPr lang="en-US" altLang="en-US"/>
              <a:t>AA more satisfied than Whites</a:t>
            </a:r>
          </a:p>
          <a:p>
            <a:r>
              <a:rPr lang="en-US" altLang="en-US"/>
              <a:t>Discuss socioemotional selectivity (Carstensen)</a:t>
            </a:r>
          </a:p>
        </p:txBody>
      </p:sp>
    </p:spTree>
    <p:extLst>
      <p:ext uri="{BB962C8B-B14F-4D97-AF65-F5344CB8AC3E}">
        <p14:creationId xmlns:p14="http://schemas.microsoft.com/office/powerpoint/2010/main" val="266779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7EEAA-C193-4354-A729-4B53CA14BD8D}" type="slidenum">
              <a:rPr lang="en-US" altLang="en-US"/>
              <a:pPr/>
              <a:t>49</a:t>
            </a:fld>
            <a:endParaRPr lang="en-US" alt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pPr marL="228600" indent="-228600"/>
            <a:endParaRPr lang="en-US" altLang="en-US" dirty="0"/>
          </a:p>
          <a:p>
            <a:pPr marL="228600" indent="-228600"/>
            <a:endParaRPr lang="en-US" altLang="en-US" dirty="0"/>
          </a:p>
        </p:txBody>
      </p:sp>
    </p:spTree>
    <p:extLst>
      <p:ext uri="{BB962C8B-B14F-4D97-AF65-F5344CB8AC3E}">
        <p14:creationId xmlns:p14="http://schemas.microsoft.com/office/powerpoint/2010/main" val="158228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3B896-78AF-4464-ADAF-38D2B954C38B}" type="slidenum">
              <a:rPr lang="en-US" altLang="en-US"/>
              <a:pPr/>
              <a:t>50</a:t>
            </a:fld>
            <a:endParaRPr lang="en-US" alt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r>
              <a:rPr lang="en-US" altLang="en-US" dirty="0"/>
              <a:t>Individual and family counseling was custom-tailored to fit the needs of each family and took place within the first 4 months</a:t>
            </a:r>
            <a:r>
              <a:rPr lang="en-US" altLang="en-US" dirty="0" smtClean="0"/>
              <a:t>.</a:t>
            </a:r>
          </a:p>
          <a:p>
            <a:r>
              <a:rPr lang="en-US" altLang="en-US" dirty="0" smtClean="0"/>
              <a:t>Intervention compared to usual care control group.</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Recruited through NYU Alzheimer’s Disease Center and referrals (from the New York City Chapter of the Alzheimer’s Association, other community organizations, private physicians, and other study participants)</a:t>
            </a:r>
          </a:p>
          <a:p>
            <a:endParaRPr lang="en-US" altLang="en-US" dirty="0" smtClean="0"/>
          </a:p>
          <a:p>
            <a:r>
              <a:rPr lang="en-US" altLang="en-US" dirty="0" smtClean="0"/>
              <a:t>406 caregiver/patient dyads</a:t>
            </a:r>
          </a:p>
          <a:p>
            <a:pPr lvl="1"/>
            <a:r>
              <a:rPr lang="en-US" altLang="en-US" dirty="0" smtClean="0"/>
              <a:t>203 treatment</a:t>
            </a:r>
          </a:p>
          <a:p>
            <a:pPr lvl="1"/>
            <a:r>
              <a:rPr lang="en-US" altLang="en-US" dirty="0" smtClean="0"/>
              <a:t>203 usual care</a:t>
            </a:r>
          </a:p>
          <a:p>
            <a:r>
              <a:rPr lang="en-US" altLang="en-US" dirty="0" smtClean="0"/>
              <a:t>206 recruited in the first cohort, 200 in second cohort (1991)</a:t>
            </a:r>
          </a:p>
          <a:p>
            <a:endParaRPr lang="en-US" altLang="en-US" dirty="0"/>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30025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452B9-392B-4F11-A4B1-5F7A67CBE28E}" type="slidenum">
              <a:rPr lang="en-US" altLang="en-US"/>
              <a:pPr/>
              <a:t>51</a:t>
            </a:fld>
            <a:endParaRPr lang="en-US" alt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r>
              <a:rPr lang="en-US" altLang="en-US" dirty="0"/>
              <a:t>from the New York City Chapter of the Alzheimer’s Association, other community organizations, private physicians, and other study participants</a:t>
            </a:r>
          </a:p>
        </p:txBody>
      </p:sp>
    </p:spTree>
    <p:extLst>
      <p:ext uri="{BB962C8B-B14F-4D97-AF65-F5344CB8AC3E}">
        <p14:creationId xmlns:p14="http://schemas.microsoft.com/office/powerpoint/2010/main" val="278264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Delay in NHP of about a year and a half (median)</a:t>
            </a:r>
            <a:endParaRPr lang="en-US" dirty="0"/>
          </a:p>
        </p:txBody>
      </p:sp>
      <p:sp>
        <p:nvSpPr>
          <p:cNvPr id="4" name="Slide Number Placeholder 3"/>
          <p:cNvSpPr>
            <a:spLocks noGrp="1"/>
          </p:cNvSpPr>
          <p:nvPr>
            <p:ph type="sldNum" sz="quarter" idx="10"/>
          </p:nvPr>
        </p:nvSpPr>
        <p:spPr/>
        <p:txBody>
          <a:bodyPr/>
          <a:lstStyle/>
          <a:p>
            <a:fld id="{9415DF08-5C63-4FA4-B90E-7F05DDD7A88E}" type="slidenum">
              <a:rPr lang="en-US" altLang="en-US" smtClean="0"/>
              <a:pPr/>
              <a:t>53</a:t>
            </a:fld>
            <a:endParaRPr lang="en-US" altLang="en-US"/>
          </a:p>
        </p:txBody>
      </p:sp>
    </p:spTree>
    <p:extLst>
      <p:ext uri="{BB962C8B-B14F-4D97-AF65-F5344CB8AC3E}">
        <p14:creationId xmlns:p14="http://schemas.microsoft.com/office/powerpoint/2010/main" val="14900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EEBC5-AF66-4910-8155-9B4F966B8D16}" type="slidenum">
              <a:rPr lang="en-US" altLang="en-US"/>
              <a:pPr/>
              <a:t>54</a:t>
            </a:fld>
            <a:endParaRPr lang="en-US" alt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r>
              <a:rPr lang="en-US" altLang="en-US" sz="1000" dirty="0" smtClean="0"/>
              <a:t>Roth, D., Mittelman, M., </a:t>
            </a:r>
            <a:r>
              <a:rPr lang="en-US" altLang="en-US" sz="1000" b="1" dirty="0" smtClean="0"/>
              <a:t>Clay, O., </a:t>
            </a:r>
            <a:r>
              <a:rPr lang="en-US" altLang="en-US" sz="1000" dirty="0" smtClean="0"/>
              <a:t>Madan, A., Haley, W. (2005). Changes in Social Support as Mediators of the impact of a </a:t>
            </a:r>
          </a:p>
          <a:p>
            <a:r>
              <a:rPr lang="en-US" altLang="en-US" sz="1000" dirty="0" smtClean="0"/>
              <a:t>psychosocial intervention for spouse caregivers of persons with Alzheimer’s disease, </a:t>
            </a:r>
            <a:r>
              <a:rPr lang="en-US" altLang="en-US" sz="1000" i="1" dirty="0" smtClean="0"/>
              <a:t>Psychology &amp; Aging, 20, 634-644.</a:t>
            </a:r>
            <a:r>
              <a:rPr lang="en-US" altLang="en-US" sz="1000" dirty="0" smtClean="0"/>
              <a:t> </a:t>
            </a:r>
          </a:p>
          <a:p>
            <a:endParaRPr lang="en-US" altLang="en-US" sz="1000" dirty="0" smtClean="0">
              <a:cs typeface="Times New Roman" charset="0"/>
            </a:endParaRPr>
          </a:p>
          <a:p>
            <a:endParaRPr lang="en-US" altLang="en-US" sz="1000" dirty="0" smtClean="0">
              <a:cs typeface="Times New Roman" charset="0"/>
            </a:endParaRPr>
          </a:p>
          <a:p>
            <a:r>
              <a:rPr lang="en-US" altLang="en-US" sz="1000" dirty="0" smtClean="0">
                <a:cs typeface="Times New Roman" charset="0"/>
              </a:rPr>
              <a:t>(</a:t>
            </a:r>
            <a:r>
              <a:rPr lang="en-US" altLang="en-US" sz="1000" dirty="0">
                <a:cs typeface="Times New Roman" charset="0"/>
              </a:rPr>
              <a:t>1) This difference can not be completely explained by coping and social support. </a:t>
            </a:r>
            <a:r>
              <a:rPr lang="en-US" altLang="en-US" dirty="0">
                <a:cs typeface="Times New Roman" charset="0"/>
              </a:rPr>
              <a:t>Additional measures must be accounted for to explain the resiliency of African American caregivers.</a:t>
            </a:r>
          </a:p>
          <a:p>
            <a:r>
              <a:rPr lang="en-US" altLang="en-US" dirty="0"/>
              <a:t>(2) </a:t>
            </a:r>
            <a:r>
              <a:rPr lang="en-US" altLang="en-US" dirty="0">
                <a:cs typeface="Times New Roman" charset="0"/>
              </a:rPr>
              <a:t>These measures show initial changes that tend to become stable over time.</a:t>
            </a:r>
            <a:r>
              <a:rPr lang="en-US" altLang="en-US" dirty="0"/>
              <a:t> </a:t>
            </a:r>
          </a:p>
          <a:p>
            <a:r>
              <a:rPr lang="en-US" altLang="en-US" dirty="0"/>
              <a:t>(5) </a:t>
            </a:r>
            <a:r>
              <a:rPr lang="en-US" altLang="en-US" dirty="0">
                <a:cs typeface="Times New Roman" charset="0"/>
              </a:rPr>
              <a:t>In a study of 3,793 functionally impaired persons age 65 and older from the 1989 National Long-Term Care Survey (NLTCS), Burton et al. (1995) found no differences by race in the size of caregiving networks assisting older disabled adults, but a racial difference was found in the composition of the unpaid caregiving network.  Elderly disabled African Americans possessed a greater likelihood of having at least one unpaid caregiver who was not a member of the immediate family when controlling for the size of the network.    </a:t>
            </a:r>
          </a:p>
          <a:p>
            <a:endParaRPr lang="en-US" altLang="en-US" dirty="0"/>
          </a:p>
          <a:p>
            <a:endParaRPr lang="en-US" altLang="en-US" dirty="0">
              <a:cs typeface="Times New Roman" charset="0"/>
            </a:endParaRPr>
          </a:p>
        </p:txBody>
      </p:sp>
    </p:spTree>
    <p:extLst>
      <p:ext uri="{BB962C8B-B14F-4D97-AF65-F5344CB8AC3E}">
        <p14:creationId xmlns:p14="http://schemas.microsoft.com/office/powerpoint/2010/main" val="10056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03B6A-4DC3-406A-8889-26D32C5D9093}" type="slidenum">
              <a:rPr lang="en-US" altLang="en-US"/>
              <a:pPr/>
              <a:t>55</a:t>
            </a:fld>
            <a:endParaRPr lang="en-US" alt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cs typeface="Times New Roman" charset="0"/>
            </a:endParaRPr>
          </a:p>
        </p:txBody>
      </p:sp>
    </p:spTree>
    <p:extLst>
      <p:ext uri="{BB962C8B-B14F-4D97-AF65-F5344CB8AC3E}">
        <p14:creationId xmlns:p14="http://schemas.microsoft.com/office/powerpoint/2010/main" val="222109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D4DBC7-E417-43C6-A1D8-A56D35EF3A89}" type="slidenum">
              <a:rPr lang="en-US" smtClean="0"/>
              <a:pPr/>
              <a:t>27</a:t>
            </a:fld>
            <a:endParaRPr lang="en-US"/>
          </a:p>
        </p:txBody>
      </p:sp>
    </p:spTree>
    <p:extLst>
      <p:ext uri="{BB962C8B-B14F-4D97-AF65-F5344CB8AC3E}">
        <p14:creationId xmlns:p14="http://schemas.microsoft.com/office/powerpoint/2010/main" val="3361488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6D2E7-64EF-4D41-99B4-3D3450F15E78}" type="slidenum">
              <a:rPr lang="en-US" altLang="en-US"/>
              <a:pPr/>
              <a:t>56</a:t>
            </a:fld>
            <a:endParaRPr lang="en-US" alt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ltLang="en-US" dirty="0"/>
          </a:p>
          <a:p>
            <a:endParaRPr lang="en-US" altLang="en-US" dirty="0">
              <a:cs typeface="Times New Roman" charset="0"/>
            </a:endParaRPr>
          </a:p>
        </p:txBody>
      </p:sp>
    </p:spTree>
    <p:extLst>
      <p:ext uri="{BB962C8B-B14F-4D97-AF65-F5344CB8AC3E}">
        <p14:creationId xmlns:p14="http://schemas.microsoft.com/office/powerpoint/2010/main" val="368182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6D0B1-6673-42B2-ADF9-ED6DED775538}" type="slidenum">
              <a:rPr lang="en-US" altLang="en-US"/>
              <a:pPr/>
              <a:t>57</a:t>
            </a:fld>
            <a:endParaRPr lang="en-US" alt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ltLang="en-US">
              <a:cs typeface="Times New Roman" charset="0"/>
            </a:endParaRPr>
          </a:p>
          <a:p>
            <a:endParaRPr lang="en-US" altLang="en-US"/>
          </a:p>
          <a:p>
            <a:endParaRPr lang="en-US" altLang="en-US">
              <a:cs typeface="Times New Roman" charset="0"/>
            </a:endParaRPr>
          </a:p>
        </p:txBody>
      </p:sp>
    </p:spTree>
    <p:extLst>
      <p:ext uri="{BB962C8B-B14F-4D97-AF65-F5344CB8AC3E}">
        <p14:creationId xmlns:p14="http://schemas.microsoft.com/office/powerpoint/2010/main" val="275664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6D0B1-6673-42B2-ADF9-ED6DED775538}" type="slidenum">
              <a:rPr lang="en-US" altLang="en-US"/>
              <a:pPr/>
              <a:t>58</a:t>
            </a:fld>
            <a:endParaRPr lang="en-US" alt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r>
              <a:rPr lang="en-US" altLang="en-US" dirty="0" smtClean="0">
                <a:cs typeface="Times New Roman" charset="0"/>
              </a:rPr>
              <a:t>NYU Caregiver</a:t>
            </a:r>
            <a:r>
              <a:rPr lang="en-US" altLang="en-US" baseline="0" dirty="0" smtClean="0">
                <a:cs typeface="Times New Roman" charset="0"/>
              </a:rPr>
              <a:t> intervention delayed NHP by about a year and a half per person.</a:t>
            </a:r>
            <a:endParaRPr lang="en-US" altLang="en-US" dirty="0">
              <a:cs typeface="Times New Roman" charset="0"/>
            </a:endParaRPr>
          </a:p>
          <a:p>
            <a:endParaRPr lang="en-US" altLang="en-US" dirty="0"/>
          </a:p>
          <a:p>
            <a:endParaRPr lang="en-US" altLang="en-US" dirty="0">
              <a:cs typeface="Times New Roman" charset="0"/>
            </a:endParaRPr>
          </a:p>
        </p:txBody>
      </p:sp>
    </p:spTree>
    <p:extLst>
      <p:ext uri="{BB962C8B-B14F-4D97-AF65-F5344CB8AC3E}">
        <p14:creationId xmlns:p14="http://schemas.microsoft.com/office/powerpoint/2010/main" val="268315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caregivers more likely to the daughters</a:t>
            </a:r>
            <a:r>
              <a:rPr lang="en-US" baseline="0" dirty="0" smtClean="0"/>
              <a:t> compared to Caucasians.</a:t>
            </a:r>
          </a:p>
          <a:p>
            <a:r>
              <a:rPr lang="en-US" baseline="0" dirty="0" smtClean="0"/>
              <a:t>Other comorbid conditions such as HPB and diabetes</a:t>
            </a:r>
            <a:endParaRPr lang="en-US" dirty="0"/>
          </a:p>
        </p:txBody>
      </p:sp>
      <p:sp>
        <p:nvSpPr>
          <p:cNvPr id="4" name="Slide Number Placeholder 3"/>
          <p:cNvSpPr>
            <a:spLocks noGrp="1"/>
          </p:cNvSpPr>
          <p:nvPr>
            <p:ph type="sldNum" sz="quarter" idx="10"/>
          </p:nvPr>
        </p:nvSpPr>
        <p:spPr/>
        <p:txBody>
          <a:bodyPr/>
          <a:lstStyle/>
          <a:p>
            <a:fld id="{968F1663-549C-43BB-807C-82754898EC95}" type="slidenum">
              <a:rPr lang="en-US" smtClean="0"/>
              <a:t>59</a:t>
            </a:fld>
            <a:endParaRPr lang="en-US"/>
          </a:p>
        </p:txBody>
      </p:sp>
    </p:spTree>
    <p:extLst>
      <p:ext uri="{BB962C8B-B14F-4D97-AF65-F5344CB8AC3E}">
        <p14:creationId xmlns:p14="http://schemas.microsoft.com/office/powerpoint/2010/main" val="165155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F1663-549C-43BB-807C-82754898EC95}" type="slidenum">
              <a:rPr lang="en-US" smtClean="0"/>
              <a:t>60</a:t>
            </a:fld>
            <a:endParaRPr lang="en-US"/>
          </a:p>
        </p:txBody>
      </p:sp>
    </p:spTree>
    <p:extLst>
      <p:ext uri="{BB962C8B-B14F-4D97-AF65-F5344CB8AC3E}">
        <p14:creationId xmlns:p14="http://schemas.microsoft.com/office/powerpoint/2010/main" val="46035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ED996-1291-4D7B-ACDE-3578BB09C862}" type="slidenum">
              <a:rPr lang="en-US">
                <a:solidFill>
                  <a:prstClr val="black"/>
                </a:solidFill>
              </a:rPr>
              <a:pPr/>
              <a:t>33</a:t>
            </a:fld>
            <a:endParaRPr lang="en-US">
              <a:solidFill>
                <a:prstClr val="black"/>
              </a:solidFill>
            </a:endParaRPr>
          </a:p>
        </p:txBody>
      </p:sp>
      <p:sp>
        <p:nvSpPr>
          <p:cNvPr id="271362" name="Rectangle 2"/>
          <p:cNvSpPr>
            <a:spLocks noGrp="1" noRot="1" noChangeAspect="1" noChangeArrowheads="1" noTextEdit="1"/>
          </p:cNvSpPr>
          <p:nvPr>
            <p:ph type="sldImg"/>
          </p:nvPr>
        </p:nvSpPr>
        <p:spPr>
          <a:xfrm>
            <a:off x="-2454275" y="320675"/>
            <a:ext cx="12214225" cy="9159875"/>
          </a:xfrm>
          <a:ln/>
        </p:spPr>
      </p:sp>
      <p:sp>
        <p:nvSpPr>
          <p:cNvPr id="271363" name="Rectangle 3"/>
          <p:cNvSpPr>
            <a:spLocks noGrp="1" noChangeArrowheads="1"/>
          </p:cNvSpPr>
          <p:nvPr>
            <p:ph type="body" idx="1"/>
          </p:nvPr>
        </p:nvSpPr>
        <p:spPr>
          <a:xfrm>
            <a:off x="997375" y="4583906"/>
            <a:ext cx="5320453" cy="4260533"/>
          </a:xfrm>
          <a:ln/>
        </p:spPr>
        <p:txBody>
          <a:bodyPr/>
          <a:lstStyle/>
          <a:p>
            <a:endParaRPr lang="en-US" altLang="en-US"/>
          </a:p>
        </p:txBody>
      </p:sp>
    </p:spTree>
    <p:extLst>
      <p:ext uri="{BB962C8B-B14F-4D97-AF65-F5344CB8AC3E}">
        <p14:creationId xmlns:p14="http://schemas.microsoft.com/office/powerpoint/2010/main" val="67604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A19C3-343E-45E6-9F80-EBE01E02B03B}" type="slidenum">
              <a:rPr lang="en-US" altLang="en-US"/>
              <a:pPr/>
              <a:t>39</a:t>
            </a:fld>
            <a:endParaRPr lang="en-US" alt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pPr marL="228600" indent="-228600"/>
            <a:r>
              <a:rPr lang="en-US" altLang="en-US" dirty="0" smtClean="0"/>
              <a:t>Good</a:t>
            </a:r>
            <a:r>
              <a:rPr lang="en-US" altLang="en-US" baseline="0" dirty="0" smtClean="0"/>
              <a:t> to list other types of caregivers (stroke, etc…)</a:t>
            </a:r>
            <a:endParaRPr lang="en-US" altLang="en-US" dirty="0"/>
          </a:p>
          <a:p>
            <a:pPr marL="228600" indent="-228600"/>
            <a:endParaRPr lang="en-US" altLang="en-US" dirty="0"/>
          </a:p>
        </p:txBody>
      </p:sp>
    </p:spTree>
    <p:extLst>
      <p:ext uri="{BB962C8B-B14F-4D97-AF65-F5344CB8AC3E}">
        <p14:creationId xmlns:p14="http://schemas.microsoft.com/office/powerpoint/2010/main" val="164395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BD783-5433-413B-95D6-46AD8E06783D}" type="slidenum">
              <a:rPr lang="en-US" altLang="en-US"/>
              <a:pPr/>
              <a:t>40</a:t>
            </a:fld>
            <a:endParaRPr lang="en-US" alt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pPr marL="228600" indent="-228600">
              <a:buFontTx/>
              <a:buAutoNum type="arabicParenBoth"/>
            </a:pPr>
            <a:r>
              <a:rPr lang="en-US" altLang="en-US" dirty="0">
                <a:cs typeface="Times New Roman" charset="0"/>
              </a:rPr>
              <a:t>background and contexts of the stress process.  The characteristics of the caregiver have potential influences on the outcomes associated with the caregiving role.  Demographics such as age, socioeconomic status, race and gender are compared to help researchers determine if caregivers are a part of groups that may have unequal distributions of opportunities, responsibilities, or </a:t>
            </a:r>
            <a:r>
              <a:rPr lang="en-US" altLang="en-US" dirty="0" smtClean="0">
                <a:cs typeface="Times New Roman" charset="0"/>
              </a:rPr>
              <a:t>privileges.  </a:t>
            </a:r>
            <a:endParaRPr lang="en-US" altLang="en-US" dirty="0">
              <a:cs typeface="Times New Roman" charset="0"/>
            </a:endParaRPr>
          </a:p>
          <a:p>
            <a:pPr marL="228600" indent="-228600">
              <a:buFontTx/>
              <a:buAutoNum type="arabicParenBoth"/>
            </a:pPr>
            <a:r>
              <a:rPr lang="en-US" altLang="en-US" dirty="0">
                <a:cs typeface="Times New Roman" charset="0"/>
              </a:rPr>
              <a:t>These include events associated with patient deficits in the areas of cognitive impairment, activities of daily living (ADL’s), instrumental activities of daily living (IADL’s), and memory and behavioral problems.  The memory and behavioral problems of the patient are the primary stressors most closely related to caregiver depression (</a:t>
            </a:r>
            <a:r>
              <a:rPr lang="en-US" altLang="en-US" dirty="0" err="1">
                <a:cs typeface="Times New Roman" charset="0"/>
              </a:rPr>
              <a:t>Alspaugh</a:t>
            </a:r>
            <a:r>
              <a:rPr lang="en-US" altLang="en-US" dirty="0">
                <a:cs typeface="Times New Roman" charset="0"/>
              </a:rPr>
              <a:t> et al., 1999; Schultz et al., 1995).  The stress associated with the caregiving role has additional negative consequences that affect the lives of the family members who provide primary care for their loved ones.  These secondary stressors surface in the form of decreased work performance, fewer opportunities for leisure activities or recreation, and even additional problems with a spouse if the caregiver is married.  Caregivers also encounter additional extrinsic stressors.  These include life events such as having a car accident that are unrelated to the caregiving role. </a:t>
            </a:r>
          </a:p>
          <a:p>
            <a:pPr marL="228600" indent="-228600">
              <a:buFontTx/>
              <a:buAutoNum type="arabicParenBoth"/>
            </a:pPr>
            <a:r>
              <a:rPr lang="en-US" altLang="en-US" dirty="0">
                <a:cs typeface="Times New Roman" charset="0"/>
              </a:rPr>
              <a:t>The third domain of the stress process model involves the mediation of stress.  Researchers try to determine why there are individual differences in resilience to caregiving.  The mediating aspects of social support and coping play a major explanatory role </a:t>
            </a:r>
          </a:p>
          <a:p>
            <a:pPr marL="228600" indent="-228600">
              <a:buFontTx/>
              <a:buAutoNum type="arabicParenBoth"/>
            </a:pPr>
            <a:r>
              <a:rPr lang="en-US" altLang="en-US" dirty="0">
                <a:cs typeface="Times New Roman" charset="0"/>
              </a:rPr>
              <a:t>The psychosocial outcomes, which represent caregiver well-being, are the final domain of the stress process model.  The model would be incomplete if we had no way to measure the effects of stress on the everyday life of the caregiver. </a:t>
            </a:r>
            <a:r>
              <a:rPr lang="en-US" altLang="en-US" dirty="0"/>
              <a:t> </a:t>
            </a:r>
          </a:p>
        </p:txBody>
      </p:sp>
    </p:spTree>
    <p:extLst>
      <p:ext uri="{BB962C8B-B14F-4D97-AF65-F5344CB8AC3E}">
        <p14:creationId xmlns:p14="http://schemas.microsoft.com/office/powerpoint/2010/main" val="119455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D91E9-28FF-4BF6-9726-3B393E3330DD}" type="slidenum">
              <a:rPr lang="en-US" altLang="en-US"/>
              <a:pPr/>
              <a:t>41</a:t>
            </a:fld>
            <a:endParaRPr lang="en-US" alt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altLang="en-US" dirty="0">
                <a:cs typeface="Times New Roman" charset="0"/>
              </a:rPr>
              <a:t>   </a:t>
            </a:r>
          </a:p>
          <a:p>
            <a:pPr>
              <a:lnSpc>
                <a:spcPct val="90000"/>
              </a:lnSpc>
            </a:pPr>
            <a:r>
              <a:rPr lang="en-US" altLang="en-US" dirty="0" smtClean="0">
                <a:cs typeface="Times New Roman" charset="0"/>
              </a:rPr>
              <a:t>264 caregivers (102 AA, 162 White)</a:t>
            </a:r>
          </a:p>
          <a:p>
            <a:pPr>
              <a:lnSpc>
                <a:spcPct val="90000"/>
              </a:lnSpc>
            </a:pPr>
            <a:r>
              <a:rPr lang="en-US" altLang="en-US" dirty="0" smtClean="0">
                <a:cs typeface="Times New Roman" charset="0"/>
              </a:rPr>
              <a:t>Caregivers 28 to 89 years of age.</a:t>
            </a:r>
          </a:p>
          <a:p>
            <a:pPr>
              <a:lnSpc>
                <a:spcPct val="90000"/>
              </a:lnSpc>
            </a:pPr>
            <a:r>
              <a:rPr lang="en-US" altLang="en-US" dirty="0" smtClean="0">
                <a:cs typeface="Times New Roman" charset="0"/>
              </a:rPr>
              <a:t>Patients 51 to 100 years of age</a:t>
            </a:r>
          </a:p>
          <a:p>
            <a:pPr>
              <a:lnSpc>
                <a:spcPct val="90000"/>
              </a:lnSpc>
            </a:pPr>
            <a:r>
              <a:rPr lang="en-US" altLang="en-US" dirty="0" smtClean="0">
                <a:cs typeface="Times New Roman" charset="0"/>
              </a:rPr>
              <a:t>AA Caregivers compared to White</a:t>
            </a:r>
          </a:p>
          <a:p>
            <a:pPr lvl="1">
              <a:lnSpc>
                <a:spcPct val="90000"/>
              </a:lnSpc>
            </a:pPr>
            <a:r>
              <a:rPr lang="en-US" altLang="en-US" dirty="0" smtClean="0">
                <a:cs typeface="Times New Roman" charset="0"/>
              </a:rPr>
              <a:t>Younger </a:t>
            </a:r>
          </a:p>
          <a:p>
            <a:pPr lvl="1">
              <a:lnSpc>
                <a:spcPct val="90000"/>
              </a:lnSpc>
            </a:pPr>
            <a:r>
              <a:rPr lang="en-US" altLang="en-US" dirty="0" smtClean="0">
                <a:cs typeface="Times New Roman" charset="0"/>
              </a:rPr>
              <a:t>Female</a:t>
            </a:r>
          </a:p>
          <a:p>
            <a:pPr lvl="1">
              <a:lnSpc>
                <a:spcPct val="90000"/>
              </a:lnSpc>
            </a:pPr>
            <a:r>
              <a:rPr lang="en-US" altLang="en-US" dirty="0" smtClean="0">
                <a:cs typeface="Times New Roman" charset="0"/>
              </a:rPr>
              <a:t>Children</a:t>
            </a:r>
          </a:p>
          <a:p>
            <a:endParaRPr lang="en-US" altLang="en-US" dirty="0"/>
          </a:p>
          <a:p>
            <a:endParaRPr lang="en-US" altLang="en-US" dirty="0"/>
          </a:p>
        </p:txBody>
      </p:sp>
    </p:spTree>
    <p:extLst>
      <p:ext uri="{BB962C8B-B14F-4D97-AF65-F5344CB8AC3E}">
        <p14:creationId xmlns:p14="http://schemas.microsoft.com/office/powerpoint/2010/main" val="37716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707E9-293C-41FC-A519-F87B8895576E}" type="slidenum">
              <a:rPr lang="en-US" altLang="en-US"/>
              <a:pPr/>
              <a:t>42</a:t>
            </a:fld>
            <a:endParaRPr lang="en-US" alt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altLang="en-US"/>
              <a:t>(2) Up to 6 years following baseline</a:t>
            </a:r>
          </a:p>
        </p:txBody>
      </p:sp>
    </p:spTree>
    <p:extLst>
      <p:ext uri="{BB962C8B-B14F-4D97-AF65-F5344CB8AC3E}">
        <p14:creationId xmlns:p14="http://schemas.microsoft.com/office/powerpoint/2010/main" val="64003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74250-0545-4AB6-9ABB-2819802C16CD}" type="slidenum">
              <a:rPr lang="en-US" altLang="en-US"/>
              <a:pPr/>
              <a:t>43</a:t>
            </a:fld>
            <a:endParaRPr lang="en-US" alt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r>
              <a:rPr lang="en-US" altLang="en-US"/>
              <a:t>AA were being placed in NH at a rate that was only 43% of the rate for Whites</a:t>
            </a:r>
          </a:p>
        </p:txBody>
      </p:sp>
    </p:spTree>
    <p:extLst>
      <p:ext uri="{BB962C8B-B14F-4D97-AF65-F5344CB8AC3E}">
        <p14:creationId xmlns:p14="http://schemas.microsoft.com/office/powerpoint/2010/main" val="288645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Stressfulness associated with memory and behavioral problems</a:t>
            </a:r>
            <a:r>
              <a:rPr lang="en-US" baseline="0" dirty="0" smtClean="0"/>
              <a:t> was the strongest explanatory factor for why there was a racial difference.</a:t>
            </a:r>
            <a:endParaRPr lang="en-US" dirty="0"/>
          </a:p>
        </p:txBody>
      </p:sp>
      <p:sp>
        <p:nvSpPr>
          <p:cNvPr id="4" name="Slide Number Placeholder 3"/>
          <p:cNvSpPr>
            <a:spLocks noGrp="1"/>
          </p:cNvSpPr>
          <p:nvPr>
            <p:ph type="sldNum" sz="quarter" idx="10"/>
          </p:nvPr>
        </p:nvSpPr>
        <p:spPr/>
        <p:txBody>
          <a:bodyPr/>
          <a:lstStyle/>
          <a:p>
            <a:fld id="{968F1663-549C-43BB-807C-82754898EC95}" type="slidenum">
              <a:rPr lang="en-US" smtClean="0"/>
              <a:t>44</a:t>
            </a:fld>
            <a:endParaRPr lang="en-US"/>
          </a:p>
        </p:txBody>
      </p:sp>
    </p:spTree>
    <p:extLst>
      <p:ext uri="{BB962C8B-B14F-4D97-AF65-F5344CB8AC3E}">
        <p14:creationId xmlns:p14="http://schemas.microsoft.com/office/powerpoint/2010/main" val="2015907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588" y="3537814"/>
            <a:ext cx="8072584" cy="774663"/>
          </a:xfrm>
          <a:prstGeom prst="rect">
            <a:avLst/>
          </a:prstGeom>
        </p:spPr>
        <p:txBody>
          <a:bodyPr>
            <a:normAutofit/>
          </a:bodyPr>
          <a:lstStyle>
            <a:lvl1pPr algn="l">
              <a:defRPr sz="4000">
                <a:solidFill>
                  <a:schemeClr val="bg1"/>
                </a:solidFill>
                <a:latin typeface="Calibri"/>
                <a:cs typeface="Calibri"/>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1589" y="4322719"/>
            <a:ext cx="8072583" cy="562145"/>
          </a:xfrm>
          <a:prstGeom prst="rect">
            <a:avLst/>
          </a:prstGeom>
        </p:spPr>
        <p:txBody>
          <a:bodyPr>
            <a:normAutofit/>
          </a:bodyPr>
          <a:lstStyle>
            <a:lvl1pPr marL="0" indent="0" algn="l">
              <a:buNone/>
              <a:defRPr sz="1800">
                <a:solidFill>
                  <a:schemeClr val="bg1">
                    <a:lumMod val="8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pic>
        <p:nvPicPr>
          <p:cNvPr id="4" name="Picture 3" descr="UAB_WORDMARK_white_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0539" y="5793221"/>
            <a:ext cx="3347207" cy="762724"/>
          </a:xfrm>
          <a:prstGeom prst="rect">
            <a:avLst/>
          </a:prstGeom>
        </p:spPr>
      </p:pic>
    </p:spTree>
    <p:extLst>
      <p:ext uri="{BB962C8B-B14F-4D97-AF65-F5344CB8AC3E}">
        <p14:creationId xmlns:p14="http://schemas.microsoft.com/office/powerpoint/2010/main" val="257634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408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87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20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8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0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75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128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93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31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78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229600" cy="980965"/>
          </a:xfrm>
          <a:prstGeom prst="rect">
            <a:avLst/>
          </a:prstGeom>
        </p:spPr>
        <p:txBody>
          <a:bodyPr>
            <a:noAutofit/>
          </a:bodyPr>
          <a:lstStyle>
            <a:lvl1pPr algn="l">
              <a:defRPr sz="3000" b="1">
                <a:solidFill>
                  <a:schemeClr val="tx1"/>
                </a:solidFill>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09834"/>
            <a:ext cx="8229600" cy="4558860"/>
          </a:xfrm>
          <a:prstGeom prst="rect">
            <a:avLst/>
          </a:prstGeom>
        </p:spPr>
        <p:txBody>
          <a:bodyPr/>
          <a:lstStyle>
            <a:lvl1pPr marL="342900" indent="-342900">
              <a:spcBef>
                <a:spcPts val="800"/>
              </a:spcBef>
              <a:spcAft>
                <a:spcPts val="0"/>
              </a:spcAft>
              <a:buFont typeface="Arial"/>
              <a:buChar char="•"/>
              <a:defRPr sz="2800" b="0" i="0">
                <a:latin typeface="Calibri"/>
                <a:cs typeface="Calibri"/>
              </a:defRPr>
            </a:lvl1pPr>
            <a:lvl2pPr marL="684213" indent="-339725">
              <a:spcBef>
                <a:spcPts val="800"/>
              </a:spcBef>
              <a:spcAft>
                <a:spcPts val="0"/>
              </a:spcAft>
              <a:buFont typeface="Arial"/>
              <a:buChar char="•"/>
              <a:tabLst>
                <a:tab pos="627063" algn="l"/>
              </a:tabLst>
              <a:defRPr sz="2400" b="0" i="0">
                <a:latin typeface="Calibri"/>
                <a:cs typeface="Calibri"/>
              </a:defRPr>
            </a:lvl2pPr>
            <a:lvl3pPr marL="971550" indent="-231775">
              <a:spcBef>
                <a:spcPts val="800"/>
              </a:spcBef>
              <a:spcAft>
                <a:spcPts val="0"/>
              </a:spcAft>
              <a:buFont typeface="Arial"/>
              <a:buChar char="•"/>
              <a:defRPr sz="2000" b="0" i="0">
                <a:latin typeface="Calibri"/>
                <a:cs typeface="Calibri"/>
              </a:defRPr>
            </a:lvl3pPr>
            <a:lvl4pPr marL="1316038" indent="-287338">
              <a:spcBef>
                <a:spcPts val="800"/>
              </a:spcBef>
              <a:spcAft>
                <a:spcPts val="0"/>
              </a:spcAft>
              <a:buFont typeface="Arial"/>
              <a:buChar char="•"/>
              <a:defRPr sz="1600" b="0" i="0">
                <a:latin typeface="Calibri"/>
                <a:cs typeface="Calibri"/>
              </a:defRPr>
            </a:lvl4pPr>
            <a:lvl5pPr marL="1598613" indent="-282575">
              <a:defRPr b="0" i="0">
                <a:latin typeface="Avenir Roman"/>
                <a:cs typeface="Avenir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4" name="Picture 3" descr="site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823" y="6471321"/>
            <a:ext cx="1733177" cy="304269"/>
          </a:xfrm>
          <a:prstGeom prst="rect">
            <a:avLst/>
          </a:prstGeom>
        </p:spPr>
      </p:pic>
    </p:spTree>
    <p:extLst>
      <p:ext uri="{BB962C8B-B14F-4D97-AF65-F5344CB8AC3E}">
        <p14:creationId xmlns:p14="http://schemas.microsoft.com/office/powerpoint/2010/main" val="28831262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3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a:xfrm>
            <a:off x="457200" y="1021474"/>
            <a:ext cx="8229600" cy="567564"/>
          </a:xfrm>
          <a:prstGeom prst="rect">
            <a:avLst/>
          </a:prstGeom>
        </p:spPr>
        <p:txBody>
          <a:bodyPr>
            <a:noAutofit/>
          </a:bodyPr>
          <a:lstStyle>
            <a:lvl1pPr algn="l" defTabSz="457200" rtl="0" eaLnBrk="1" latinLnBrk="0" hangingPunct="1">
              <a:spcBef>
                <a:spcPct val="0"/>
              </a:spcBef>
              <a:buNone/>
              <a:defRPr sz="3000" kern="1200">
                <a:solidFill>
                  <a:schemeClr val="accent3">
                    <a:lumMod val="75000"/>
                  </a:schemeClr>
                </a:solidFill>
                <a:latin typeface="Avenir Heavy"/>
                <a:ea typeface="+mj-ea"/>
                <a:cs typeface="Avenir Heavy"/>
              </a:defRPr>
            </a:lvl1pPr>
          </a:lstStyle>
          <a:p>
            <a:r>
              <a:rPr lang="en-US" dirty="0" smtClean="0">
                <a:solidFill>
                  <a:srgbClr val="003C19"/>
                </a:solidFill>
                <a:latin typeface="Calibri"/>
                <a:cs typeface="Calibri"/>
              </a:rPr>
              <a:t>Click to edit Master title style</a:t>
            </a:r>
            <a:endParaRPr lang="en-US" dirty="0">
              <a:solidFill>
                <a:srgbClr val="003C19"/>
              </a:solidFill>
              <a:latin typeface="Calibri"/>
              <a:cs typeface="Calibri"/>
            </a:endParaRPr>
          </a:p>
        </p:txBody>
      </p:sp>
      <p:pic>
        <p:nvPicPr>
          <p:cNvPr id="3" name="Picture 2" descr="site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823" y="6471321"/>
            <a:ext cx="1733177" cy="304269"/>
          </a:xfrm>
          <a:prstGeom prst="rect">
            <a:avLst/>
          </a:prstGeom>
        </p:spPr>
      </p:pic>
    </p:spTree>
    <p:extLst>
      <p:ext uri="{BB962C8B-B14F-4D97-AF65-F5344CB8AC3E}">
        <p14:creationId xmlns:p14="http://schemas.microsoft.com/office/powerpoint/2010/main" val="192021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defRPr/>
            </a:pPr>
            <a:endParaRPr lang="en-US">
              <a:solidFill>
                <a:srgbClr val="003C19"/>
              </a:solidFill>
            </a:endParaRP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defTabSz="457200">
              <a:defRPr/>
            </a:pPr>
            <a:fld id="{9894E867-248D-4E99-A614-C4CB85F411EC}" type="slidenum">
              <a:rPr lang="en-US">
                <a:solidFill>
                  <a:srgbClr val="003C19"/>
                </a:solidFill>
              </a:rPr>
              <a:pPr defTabSz="457200">
                <a:defRPr/>
              </a:pPr>
              <a:t>‹#›</a:t>
            </a:fld>
            <a:endParaRPr lang="en-US">
              <a:solidFill>
                <a:srgbClr val="003C19"/>
              </a:solidFill>
            </a:endParaRPr>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defTabSz="457200">
              <a:defRPr/>
            </a:pPr>
            <a:endParaRPr lang="en-US">
              <a:solidFill>
                <a:srgbClr val="003C19"/>
              </a:solidFill>
            </a:endParaRPr>
          </a:p>
        </p:txBody>
      </p:sp>
    </p:spTree>
    <p:extLst>
      <p:ext uri="{BB962C8B-B14F-4D97-AF65-F5344CB8AC3E}">
        <p14:creationId xmlns:p14="http://schemas.microsoft.com/office/powerpoint/2010/main" val="2381328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a:prstGeom prst="rect">
            <a:avLst/>
          </a:prstGeom>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a:defRPr/>
            </a:pPr>
            <a:endParaRPr lang="en-US">
              <a:solidFill>
                <a:srgbClr val="003C19"/>
              </a:solidFill>
            </a:endParaRPr>
          </a:p>
        </p:txBody>
      </p:sp>
      <p:sp>
        <p:nvSpPr>
          <p:cNvPr id="4"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a:defRPr/>
            </a:pPr>
            <a:endParaRPr lang="en-US">
              <a:solidFill>
                <a:srgbClr val="003C19"/>
              </a:solidFill>
            </a:endParaRPr>
          </a:p>
        </p:txBody>
      </p:sp>
      <p:sp>
        <p:nvSpPr>
          <p:cNvPr id="5" name="Rectangle 6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457200">
              <a:defRPr/>
            </a:pPr>
            <a:fld id="{BDBEDCBD-6A92-49F4-9F7C-3CA242C0CC09}" type="slidenum">
              <a:rPr lang="en-US">
                <a:solidFill>
                  <a:srgbClr val="003C19"/>
                </a:solidFill>
              </a:rPr>
              <a:pPr defTabSz="457200">
                <a:defRPr/>
              </a:pPr>
              <a:t>‹#›</a:t>
            </a:fld>
            <a:endParaRPr lang="en-US">
              <a:solidFill>
                <a:srgbClr val="003C19"/>
              </a:solidFill>
            </a:endParaRPr>
          </a:p>
        </p:txBody>
      </p:sp>
    </p:spTree>
    <p:extLst>
      <p:ext uri="{BB962C8B-B14F-4D97-AF65-F5344CB8AC3E}">
        <p14:creationId xmlns:p14="http://schemas.microsoft.com/office/powerpoint/2010/main" val="27615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3"/>
          <p:cNvSpPr>
            <a:spLocks noGrp="1"/>
          </p:cNvSpPr>
          <p:nvPr>
            <p:ph type="title"/>
          </p:nvPr>
        </p:nvSpPr>
        <p:spPr>
          <a:xfrm>
            <a:off x="1384300" y="139700"/>
            <a:ext cx="7531100" cy="10033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658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3886200"/>
          </a:xfrm>
          <a:prstGeom prst="rect">
            <a:avLst/>
          </a:prstGeom>
        </p:spPr>
        <p:txBody>
          <a:bodyPr/>
          <a:lstStyle/>
          <a:p>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0BC9AFA2-1E96-491E-8824-2FCE0AF6400B}"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39321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solidFill>
                <a:prstClr val="black"/>
              </a:solidFill>
            </a:endParaRPr>
          </a:p>
        </p:txBody>
      </p:sp>
      <p:sp>
        <p:nvSpPr>
          <p:cNvPr id="3" name="Slide Number Placeholder 2"/>
          <p:cNvSpPr>
            <a:spLocks noGrp="1"/>
          </p:cNvSpPr>
          <p:nvPr>
            <p:ph type="sldNum" sz="quarter" idx="11"/>
          </p:nvPr>
        </p:nvSpPr>
        <p:spPr>
          <a:xfrm>
            <a:off x="6553200" y="6248400"/>
            <a:ext cx="2133600" cy="457200"/>
          </a:xfrm>
          <a:prstGeom prst="rect">
            <a:avLst/>
          </a:prstGeom>
        </p:spPr>
        <p:txBody>
          <a:bodyPr/>
          <a:lstStyle>
            <a:lvl1pPr>
              <a:defRPr/>
            </a:lvl1pPr>
          </a:lstStyle>
          <a:p>
            <a:fld id="{CB56C7BD-8998-40DE-8672-A0F46E7398E4}" type="slidenum">
              <a:rPr lang="en-US">
                <a:solidFill>
                  <a:prstClr val="black"/>
                </a:solidFill>
              </a:rPr>
              <a:pPr/>
              <a:t>‹#›</a:t>
            </a:fld>
            <a:endParaRPr lang="en-US">
              <a:solidFill>
                <a:prstClr val="black"/>
              </a:solidFill>
            </a:endParaRPr>
          </a:p>
        </p:txBody>
      </p:sp>
      <p:sp>
        <p:nvSpPr>
          <p:cNvPr id="4" name="Date Placeholder 3"/>
          <p:cNvSpPr>
            <a:spLocks noGrp="1"/>
          </p:cNvSpPr>
          <p:nvPr>
            <p:ph type="dt" sz="half" idx="12"/>
          </p:nvPr>
        </p:nvSpPr>
        <p:spPr>
          <a:xfrm>
            <a:off x="457200" y="6245225"/>
            <a:ext cx="2133600" cy="476250"/>
          </a:xfrm>
          <a:prstGeom prst="rect">
            <a:avLst/>
          </a:prstGeom>
        </p:spPr>
        <p:txBody>
          <a:bodyPr/>
          <a:lstStyle>
            <a:lvl1pPr>
              <a:defRPr/>
            </a:lvl1pPr>
          </a:lstStyle>
          <a:p>
            <a:endParaRPr lang="en-US">
              <a:solidFill>
                <a:prstClr val="black"/>
              </a:solidFill>
            </a:endParaRPr>
          </a:p>
        </p:txBody>
      </p:sp>
    </p:spTree>
    <p:extLst>
      <p:ext uri="{BB962C8B-B14F-4D97-AF65-F5344CB8AC3E}">
        <p14:creationId xmlns:p14="http://schemas.microsoft.com/office/powerpoint/2010/main" val="91759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039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24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457200" rtl="0" eaLnBrk="1" latinLnBrk="0" hangingPunct="1">
        <a:spcBef>
          <a:spcPct val="0"/>
        </a:spcBef>
        <a:buNone/>
        <a:defRPr sz="4400"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E51A7-36CB-495F-9263-00EA482DDBDF}"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69935-BBDF-4099-B737-9D54C72E6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215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8.tiff"/><Relationship Id="rId4" Type="http://schemas.openxmlformats.org/officeDocument/2006/relationships/image" Target="../media/image17.tiff"/></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tif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w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42.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4.w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752600"/>
            <a:ext cx="8278091" cy="2209800"/>
          </a:xfrm>
        </p:spPr>
        <p:txBody>
          <a:bodyPr>
            <a:normAutofit fontScale="90000"/>
          </a:bodyPr>
          <a:lstStyle/>
          <a:p>
            <a:r>
              <a:rPr lang="en-US" b="1" dirty="0">
                <a:effectLst>
                  <a:outerShdw blurRad="38100" dist="38100" dir="2700000" algn="tl">
                    <a:srgbClr val="000000">
                      <a:alpha val="43137"/>
                    </a:srgbClr>
                  </a:outerShdw>
                </a:effectLst>
              </a:rPr>
              <a:t>Alzheimer’s Research Report:  The Latest from UAB on Treatment, Care and Cure</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smtClean="0">
              <a:effectLst>
                <a:outerShdw blurRad="38100" dist="38100" dir="2700000" algn="tl">
                  <a:srgbClr val="000000">
                    <a:alpha val="43137"/>
                  </a:srgbClr>
                </a:outerShdw>
              </a:effectLst>
            </a:endParaRPr>
          </a:p>
        </p:txBody>
      </p:sp>
      <p:sp>
        <p:nvSpPr>
          <p:cNvPr id="3075" name="Rectangle 3"/>
          <p:cNvSpPr>
            <a:spLocks noGrp="1" noChangeArrowheads="1"/>
          </p:cNvSpPr>
          <p:nvPr>
            <p:ph type="subTitle" idx="1"/>
          </p:nvPr>
        </p:nvSpPr>
        <p:spPr>
          <a:xfrm>
            <a:off x="381000" y="3352800"/>
            <a:ext cx="7673439" cy="1752600"/>
          </a:xfrm>
          <a:noFill/>
        </p:spPr>
        <p:txBody>
          <a:bodyPr/>
          <a:lstStyle/>
          <a:p>
            <a:pPr eaLnBrk="1" hangingPunct="1">
              <a:spcBef>
                <a:spcPts val="0"/>
              </a:spcBef>
            </a:pPr>
            <a:r>
              <a:rPr lang="en-US" sz="3000" b="1" dirty="0" smtClean="0">
                <a:solidFill>
                  <a:schemeClr val="bg1"/>
                </a:solidFill>
                <a:effectLst>
                  <a:outerShdw blurRad="38100" dist="38100" dir="2700000" algn="tl">
                    <a:srgbClr val="000000">
                      <a:alpha val="43137"/>
                    </a:srgbClr>
                  </a:outerShdw>
                </a:effectLst>
              </a:rPr>
              <a:t>David S. Geldmacher, MD, FACP; </a:t>
            </a:r>
            <a:r>
              <a:rPr lang="en-US" sz="3000" i="1" dirty="0" smtClean="0">
                <a:solidFill>
                  <a:schemeClr val="bg1"/>
                </a:solidFill>
                <a:effectLst>
                  <a:outerShdw blurRad="38100" dist="38100" dir="2700000" algn="tl">
                    <a:srgbClr val="000000">
                      <a:alpha val="43137"/>
                    </a:srgbClr>
                  </a:outerShdw>
                </a:effectLst>
              </a:rPr>
              <a:t>Moderator</a:t>
            </a:r>
          </a:p>
          <a:p>
            <a:pPr eaLnBrk="1" hangingPunct="1">
              <a:spcBef>
                <a:spcPts val="0"/>
              </a:spcBef>
            </a:pPr>
            <a:r>
              <a:rPr lang="en-US" sz="3000" b="1" dirty="0" err="1" smtClean="0">
                <a:solidFill>
                  <a:schemeClr val="bg1"/>
                </a:solidFill>
                <a:effectLst>
                  <a:outerShdw blurRad="38100" dist="38100" dir="2700000" algn="tl">
                    <a:srgbClr val="000000">
                      <a:alpha val="43137"/>
                    </a:srgbClr>
                  </a:outerShdw>
                </a:effectLst>
              </a:rPr>
              <a:t>Olivio</a:t>
            </a:r>
            <a:r>
              <a:rPr lang="en-US" sz="3000" b="1" dirty="0" smtClean="0">
                <a:solidFill>
                  <a:schemeClr val="bg1"/>
                </a:solidFill>
                <a:effectLst>
                  <a:outerShdw blurRad="38100" dist="38100" dir="2700000" algn="tl">
                    <a:srgbClr val="000000">
                      <a:alpha val="43137"/>
                    </a:srgbClr>
                  </a:outerShdw>
                </a:effectLst>
              </a:rPr>
              <a:t> Clay, PhD</a:t>
            </a:r>
          </a:p>
          <a:p>
            <a:pPr eaLnBrk="1" hangingPunct="1">
              <a:spcBef>
                <a:spcPts val="0"/>
              </a:spcBef>
            </a:pPr>
            <a:r>
              <a:rPr lang="en-US" sz="3000" b="1" dirty="0" smtClean="0">
                <a:solidFill>
                  <a:schemeClr val="bg1"/>
                </a:solidFill>
                <a:effectLst>
                  <a:outerShdw blurRad="38100" dist="38100" dir="2700000" algn="tl">
                    <a:srgbClr val="000000">
                      <a:alpha val="43137"/>
                    </a:srgbClr>
                  </a:outerShdw>
                </a:effectLst>
              </a:rPr>
              <a:t>Jeremy </a:t>
            </a:r>
            <a:r>
              <a:rPr lang="en-US" sz="3000" b="1" dirty="0" err="1" smtClean="0">
                <a:solidFill>
                  <a:schemeClr val="bg1"/>
                </a:solidFill>
                <a:effectLst>
                  <a:outerShdw blurRad="38100" dist="38100" dir="2700000" algn="tl">
                    <a:srgbClr val="000000">
                      <a:alpha val="43137"/>
                    </a:srgbClr>
                  </a:outerShdw>
                </a:effectLst>
              </a:rPr>
              <a:t>Heskowitz</a:t>
            </a:r>
            <a:r>
              <a:rPr lang="en-US" sz="3000" b="1" dirty="0" smtClean="0">
                <a:solidFill>
                  <a:schemeClr val="bg1"/>
                </a:solidFill>
                <a:effectLst>
                  <a:outerShdw blurRad="38100" dist="38100" dir="2700000" algn="tl">
                    <a:srgbClr val="000000">
                      <a:alpha val="43137"/>
                    </a:srgbClr>
                  </a:outerShdw>
                </a:effectLst>
              </a:rPr>
              <a:t>, PhD</a:t>
            </a:r>
          </a:p>
          <a:p>
            <a:pPr eaLnBrk="1" hangingPunct="1">
              <a:spcBef>
                <a:spcPts val="0"/>
              </a:spcBef>
            </a:pPr>
            <a:endParaRPr lang="en-US" sz="2400" b="1" dirty="0" smtClean="0">
              <a:solidFill>
                <a:srgbClr val="1F7555"/>
              </a:solidFill>
            </a:endParaRPr>
          </a:p>
        </p:txBody>
      </p:sp>
    </p:spTree>
    <p:extLst>
      <p:ext uri="{BB962C8B-B14F-4D97-AF65-F5344CB8AC3E}">
        <p14:creationId xmlns:p14="http://schemas.microsoft.com/office/powerpoint/2010/main" val="327687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5"/>
          <p:cNvGrpSpPr/>
          <p:nvPr/>
        </p:nvGrpSpPr>
        <p:grpSpPr>
          <a:xfrm>
            <a:off x="152400" y="1295400"/>
            <a:ext cx="4648200" cy="1949361"/>
            <a:chOff x="152400" y="1177816"/>
            <a:chExt cx="4648200" cy="1949361"/>
          </a:xfrm>
        </p:grpSpPr>
        <p:pic>
          <p:nvPicPr>
            <p:cNvPr id="27" name="Picture 2"/>
            <p:cNvPicPr>
              <a:picLocks noChangeAspect="1" noChangeArrowheads="1"/>
            </p:cNvPicPr>
            <p:nvPr/>
          </p:nvPicPr>
          <p:blipFill>
            <a:blip r:embed="rId2" cstate="print"/>
            <a:srcRect/>
            <a:stretch>
              <a:fillRect/>
            </a:stretch>
          </p:blipFill>
          <p:spPr bwMode="auto">
            <a:xfrm>
              <a:off x="152400" y="1177816"/>
              <a:ext cx="4648200" cy="1946384"/>
            </a:xfrm>
            <a:prstGeom prst="rect">
              <a:avLst/>
            </a:prstGeom>
            <a:noFill/>
            <a:ln w="9525">
              <a:noFill/>
              <a:miter lim="800000"/>
              <a:headEnd/>
              <a:tailEnd/>
            </a:ln>
          </p:spPr>
        </p:pic>
        <p:sp>
          <p:nvSpPr>
            <p:cNvPr id="28" name="TextBox 27"/>
            <p:cNvSpPr txBox="1"/>
            <p:nvPr/>
          </p:nvSpPr>
          <p:spPr>
            <a:xfrm>
              <a:off x="152400" y="2819400"/>
              <a:ext cx="1524000" cy="307777"/>
            </a:xfrm>
            <a:prstGeom prst="rect">
              <a:avLst/>
            </a:prstGeom>
            <a:noFill/>
          </p:spPr>
          <p:txBody>
            <a:bodyPr wrap="square" rtlCol="0">
              <a:spAutoFit/>
            </a:bodyPr>
            <a:lstStyle/>
            <a:p>
              <a:r>
                <a:rPr lang="en-US" sz="1400" b="1" dirty="0" smtClean="0">
                  <a:solidFill>
                    <a:srgbClr val="1E6B52"/>
                  </a:solidFill>
                  <a:latin typeface="Arial Rounded MT Bold" pitchFamily="34" charset="0"/>
                </a:rPr>
                <a:t>Healthy aging</a:t>
              </a:r>
              <a:endParaRPr lang="en-US" sz="1400" b="1" dirty="0">
                <a:solidFill>
                  <a:srgbClr val="1E6B52"/>
                </a:solidFill>
                <a:latin typeface="Arial Rounded MT Bold" pitchFamily="34" charset="0"/>
              </a:endParaRPr>
            </a:p>
          </p:txBody>
        </p:sp>
        <p:sp>
          <p:nvSpPr>
            <p:cNvPr id="29" name="TextBox 28"/>
            <p:cNvSpPr txBox="1"/>
            <p:nvPr/>
          </p:nvSpPr>
          <p:spPr>
            <a:xfrm>
              <a:off x="2514600" y="2819400"/>
              <a:ext cx="2286000" cy="307777"/>
            </a:xfrm>
            <a:prstGeom prst="rect">
              <a:avLst/>
            </a:prstGeom>
            <a:noFill/>
          </p:spPr>
          <p:txBody>
            <a:bodyPr wrap="square" rtlCol="0">
              <a:spAutoFit/>
            </a:bodyPr>
            <a:lstStyle/>
            <a:p>
              <a:r>
                <a:rPr lang="en-US" sz="1400" b="1" dirty="0" smtClean="0">
                  <a:solidFill>
                    <a:srgbClr val="1E6B52"/>
                  </a:solidFill>
                  <a:latin typeface="Arial Rounded MT Bold" pitchFamily="34" charset="0"/>
                </a:rPr>
                <a:t>Alzheimer’s disease</a:t>
              </a:r>
              <a:endParaRPr lang="en-US" sz="1400" b="1" dirty="0">
                <a:solidFill>
                  <a:srgbClr val="1E6B52"/>
                </a:solidFill>
                <a:latin typeface="Arial Rounded MT Bold" pitchFamily="34" charset="0"/>
              </a:endParaRPr>
            </a:p>
          </p:txBody>
        </p:sp>
      </p:grpSp>
      <p:sp>
        <p:nvSpPr>
          <p:cNvPr id="17" name="TextBox 1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Synapse loss in Alzheimer’s disease</a:t>
            </a:r>
          </a:p>
        </p:txBody>
      </p:sp>
      <p:grpSp>
        <p:nvGrpSpPr>
          <p:cNvPr id="3" name="Group 28"/>
          <p:cNvGrpSpPr/>
          <p:nvPr/>
        </p:nvGrpSpPr>
        <p:grpSpPr>
          <a:xfrm>
            <a:off x="0" y="6324600"/>
            <a:ext cx="9144000" cy="550164"/>
            <a:chOff x="0" y="6019800"/>
            <a:chExt cx="9144000" cy="550164"/>
          </a:xfrm>
        </p:grpSpPr>
        <p:sp>
          <p:nvSpPr>
            <p:cNvPr id="19" name="Rectangle 1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4" descr="C:\Users\Jeremy H\Desktop\Emory Seminar 12-1-2016\Images for talk\UAB_WORDMARK.png"/>
            <p:cNvPicPr>
              <a:picLocks noChangeAspect="1" noChangeArrowheads="1"/>
            </p:cNvPicPr>
            <p:nvPr/>
          </p:nvPicPr>
          <p:blipFill>
            <a:blip r:embed="rId3" cstate="print"/>
            <a:srcRect/>
            <a:stretch>
              <a:fillRect/>
            </a:stretch>
          </p:blipFill>
          <p:spPr bwMode="auto">
            <a:xfrm>
              <a:off x="6248400" y="6019800"/>
              <a:ext cx="2895600" cy="550164"/>
            </a:xfrm>
            <a:prstGeom prst="rect">
              <a:avLst/>
            </a:prstGeom>
            <a:solidFill>
              <a:schemeClr val="bg1"/>
            </a:solidFill>
          </p:spPr>
        </p:pic>
      </p:grpSp>
      <p:grpSp>
        <p:nvGrpSpPr>
          <p:cNvPr id="24" name="Group 23"/>
          <p:cNvGrpSpPr/>
          <p:nvPr/>
        </p:nvGrpSpPr>
        <p:grpSpPr>
          <a:xfrm>
            <a:off x="152400" y="3537857"/>
            <a:ext cx="4648200" cy="1491343"/>
            <a:chOff x="152400" y="3537857"/>
            <a:chExt cx="4648200" cy="1491343"/>
          </a:xfrm>
        </p:grpSpPr>
        <p:pic>
          <p:nvPicPr>
            <p:cNvPr id="16" name="Picture 2"/>
            <p:cNvPicPr>
              <a:picLocks noChangeAspect="1" noChangeArrowheads="1"/>
            </p:cNvPicPr>
            <p:nvPr/>
          </p:nvPicPr>
          <p:blipFill>
            <a:blip r:embed="rId4" cstate="print"/>
            <a:srcRect l="30497" r="1437"/>
            <a:stretch>
              <a:fillRect/>
            </a:stretch>
          </p:blipFill>
          <p:spPr bwMode="auto">
            <a:xfrm>
              <a:off x="152400" y="3537857"/>
              <a:ext cx="4648200" cy="1110343"/>
            </a:xfrm>
            <a:prstGeom prst="rect">
              <a:avLst/>
            </a:prstGeom>
            <a:noFill/>
            <a:ln w="9525">
              <a:solidFill>
                <a:schemeClr val="bg1"/>
              </a:solidFill>
              <a:miter lim="800000"/>
              <a:headEnd/>
              <a:tailEnd/>
            </a:ln>
          </p:spPr>
        </p:pic>
        <p:sp>
          <p:nvSpPr>
            <p:cNvPr id="18" name="TextBox 17"/>
            <p:cNvSpPr txBox="1"/>
            <p:nvPr/>
          </p:nvSpPr>
          <p:spPr>
            <a:xfrm>
              <a:off x="152400" y="4659868"/>
              <a:ext cx="4648200" cy="369332"/>
            </a:xfrm>
            <a:prstGeom prst="rect">
              <a:avLst/>
            </a:prstGeom>
            <a:noFill/>
          </p:spPr>
          <p:txBody>
            <a:bodyPr wrap="square" rtlCol="0">
              <a:spAutoFit/>
            </a:bodyPr>
            <a:lstStyle/>
            <a:p>
              <a:pPr algn="ctr"/>
              <a:r>
                <a:rPr lang="en-US" dirty="0" smtClean="0">
                  <a:solidFill>
                    <a:prstClr val="white"/>
                  </a:solidFill>
                  <a:latin typeface="Arial Rounded MT Bold" pitchFamily="34" charset="0"/>
                </a:rPr>
                <a:t>Dendrite</a:t>
              </a:r>
              <a:r>
                <a:rPr lang="en-US" b="1" dirty="0" smtClean="0">
                  <a:solidFill>
                    <a:prstClr val="white"/>
                  </a:solidFill>
                  <a:latin typeface="Arial Rounded MT Bold" pitchFamily="34" charset="0"/>
                </a:rPr>
                <a:t> arm with dendritic spines</a:t>
              </a:r>
              <a:endParaRPr lang="en-US" b="1" dirty="0">
                <a:solidFill>
                  <a:prstClr val="white"/>
                </a:solidFill>
                <a:latin typeface="Arial Rounded MT Bold" pitchFamily="34" charset="0"/>
              </a:endParaRPr>
            </a:p>
          </p:txBody>
        </p:sp>
      </p:grpSp>
      <p:grpSp>
        <p:nvGrpSpPr>
          <p:cNvPr id="23" name="Group 22"/>
          <p:cNvGrpSpPr/>
          <p:nvPr/>
        </p:nvGrpSpPr>
        <p:grpSpPr>
          <a:xfrm>
            <a:off x="4953000" y="1295400"/>
            <a:ext cx="3733800" cy="3722132"/>
            <a:chOff x="4953000" y="1295400"/>
            <a:chExt cx="3733800" cy="3722132"/>
          </a:xfrm>
        </p:grpSpPr>
        <p:pic>
          <p:nvPicPr>
            <p:cNvPr id="1026" name="Picture 2" descr="C:\Users\Jeremy H\Desktop\Brain Bee 2017\Images\Neuron.jpg"/>
            <p:cNvPicPr>
              <a:picLocks noChangeAspect="1" noChangeArrowheads="1"/>
            </p:cNvPicPr>
            <p:nvPr/>
          </p:nvPicPr>
          <p:blipFill>
            <a:blip r:embed="rId5" cstate="print"/>
            <a:srcRect/>
            <a:stretch>
              <a:fillRect/>
            </a:stretch>
          </p:blipFill>
          <p:spPr bwMode="auto">
            <a:xfrm>
              <a:off x="4953000" y="1295400"/>
              <a:ext cx="3682666" cy="3352800"/>
            </a:xfrm>
            <a:prstGeom prst="rect">
              <a:avLst/>
            </a:prstGeom>
            <a:noFill/>
            <a:ln>
              <a:solidFill>
                <a:schemeClr val="bg1"/>
              </a:solidFill>
            </a:ln>
          </p:spPr>
        </p:pic>
        <p:sp>
          <p:nvSpPr>
            <p:cNvPr id="21" name="TextBox 20"/>
            <p:cNvSpPr txBox="1"/>
            <p:nvPr/>
          </p:nvSpPr>
          <p:spPr>
            <a:xfrm>
              <a:off x="4953000" y="4648200"/>
              <a:ext cx="3733800" cy="369332"/>
            </a:xfrm>
            <a:prstGeom prst="rect">
              <a:avLst/>
            </a:prstGeom>
            <a:noFill/>
          </p:spPr>
          <p:txBody>
            <a:bodyPr wrap="square" rtlCol="0">
              <a:spAutoFit/>
            </a:bodyPr>
            <a:lstStyle/>
            <a:p>
              <a:pPr algn="ctr"/>
              <a:r>
                <a:rPr lang="en-US" dirty="0" smtClean="0">
                  <a:solidFill>
                    <a:prstClr val="white"/>
                  </a:solidFill>
                  <a:latin typeface="Arial Rounded MT Bold" pitchFamily="34" charset="0"/>
                </a:rPr>
                <a:t>Healthy Cortex Neuron</a:t>
              </a:r>
              <a:endParaRPr lang="en-US" b="1" dirty="0">
                <a:solidFill>
                  <a:prstClr val="white"/>
                </a:solidFill>
                <a:latin typeface="Arial Rounded MT Bold" pitchFamily="34" charset="0"/>
              </a:endParaRPr>
            </a:p>
          </p:txBody>
        </p:sp>
      </p:grpSp>
      <p:sp>
        <p:nvSpPr>
          <p:cNvPr id="22" name="TextBox 21"/>
          <p:cNvSpPr txBox="1"/>
          <p:nvPr/>
        </p:nvSpPr>
        <p:spPr>
          <a:xfrm>
            <a:off x="152400" y="5334000"/>
            <a:ext cx="8077200" cy="584775"/>
          </a:xfrm>
          <a:prstGeom prst="rect">
            <a:avLst/>
          </a:prstGeom>
          <a:noFill/>
        </p:spPr>
        <p:txBody>
          <a:bodyPr wrap="square" rtlCol="0">
            <a:spAutoFit/>
          </a:bodyPr>
          <a:lstStyle/>
          <a:p>
            <a:r>
              <a:rPr lang="en-US" sz="1600" dirty="0" smtClean="0">
                <a:solidFill>
                  <a:prstClr val="white"/>
                </a:solidFill>
                <a:latin typeface="Arial Rounded MT Bold" pitchFamily="34" charset="0"/>
              </a:rPr>
              <a:t>Synapse and dendrite loss correlate more strongly with cognitive decline than pathologic markers of AD.</a:t>
            </a:r>
            <a:r>
              <a:rPr lang="en-US" sz="1600" dirty="0" smtClean="0">
                <a:solidFill>
                  <a:prstClr val="white"/>
                </a:solidFill>
              </a:rPr>
              <a:t> </a:t>
            </a:r>
            <a:r>
              <a:rPr lang="en-US" sz="900" dirty="0" err="1" smtClean="0">
                <a:solidFill>
                  <a:prstClr val="white"/>
                </a:solidFill>
                <a:latin typeface="Arial Rounded MT Bold" pitchFamily="34" charset="0"/>
              </a:rPr>
              <a:t>DeKosky</a:t>
            </a:r>
            <a:r>
              <a:rPr lang="en-US" sz="900" dirty="0" smtClean="0">
                <a:solidFill>
                  <a:prstClr val="white"/>
                </a:solidFill>
                <a:latin typeface="Arial Rounded MT Bold" pitchFamily="34" charset="0"/>
              </a:rPr>
              <a:t>, S.T. and S.W. </a:t>
            </a:r>
            <a:r>
              <a:rPr lang="en-US" sz="900" dirty="0" err="1" smtClean="0">
                <a:solidFill>
                  <a:prstClr val="white"/>
                </a:solidFill>
                <a:latin typeface="Arial Rounded MT Bold" pitchFamily="34" charset="0"/>
              </a:rPr>
              <a:t>Scheff</a:t>
            </a:r>
            <a:r>
              <a:rPr lang="en-US" sz="900" dirty="0" smtClean="0">
                <a:solidFill>
                  <a:prstClr val="white"/>
                </a:solidFill>
                <a:latin typeface="Arial Rounded MT Bold" pitchFamily="34" charset="0"/>
              </a:rPr>
              <a:t>, Ann </a:t>
            </a:r>
            <a:r>
              <a:rPr lang="en-US" sz="900" dirty="0" err="1" smtClean="0">
                <a:solidFill>
                  <a:prstClr val="white"/>
                </a:solidFill>
                <a:latin typeface="Arial Rounded MT Bold" pitchFamily="34" charset="0"/>
              </a:rPr>
              <a:t>Neurol</a:t>
            </a:r>
            <a:r>
              <a:rPr lang="en-US" sz="900" dirty="0" smtClean="0">
                <a:solidFill>
                  <a:prstClr val="white"/>
                </a:solidFill>
                <a:latin typeface="Arial Rounded MT Bold" pitchFamily="34" charset="0"/>
              </a:rPr>
              <a:t>, 1990</a:t>
            </a:r>
            <a:r>
              <a:rPr lang="en-US" sz="800" dirty="0" smtClean="0">
                <a:solidFill>
                  <a:prstClr val="white"/>
                </a:solidFill>
                <a:latin typeface="Arial Rounded MT Bold" pitchFamily="34" charset="0"/>
              </a:rPr>
              <a:t>.</a:t>
            </a:r>
            <a:endParaRPr lang="en-US" sz="800" dirty="0">
              <a:solidFill>
                <a:prstClr val="white"/>
              </a:solidFill>
              <a:latin typeface="Arial Rounded MT Bold" pitchFamily="34" charset="0"/>
            </a:endParaRPr>
          </a:p>
        </p:txBody>
      </p:sp>
    </p:spTree>
    <p:extLst>
      <p:ext uri="{BB962C8B-B14F-4D97-AF65-F5344CB8AC3E}">
        <p14:creationId xmlns:p14="http://schemas.microsoft.com/office/powerpoint/2010/main" val="8642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254169"/>
            <a:ext cx="9144000" cy="507831"/>
          </a:xfrm>
          <a:prstGeom prst="rect">
            <a:avLst/>
          </a:prstGeom>
          <a:noFill/>
        </p:spPr>
        <p:txBody>
          <a:bodyPr wrap="square" rtlCol="0">
            <a:spAutoFit/>
          </a:bodyPr>
          <a:lstStyle/>
          <a:p>
            <a:r>
              <a:rPr lang="en-US" sz="2700" b="1" dirty="0" smtClean="0">
                <a:solidFill>
                  <a:prstClr val="white"/>
                </a:solidFill>
                <a:latin typeface="Arial Rounded MT Bold" pitchFamily="34" charset="0"/>
              </a:rPr>
              <a:t>A major question in the field of Alzheimer’s research</a:t>
            </a:r>
          </a:p>
        </p:txBody>
      </p:sp>
      <p:grpSp>
        <p:nvGrpSpPr>
          <p:cNvPr id="26" name="Group 25"/>
          <p:cNvGrpSpPr/>
          <p:nvPr/>
        </p:nvGrpSpPr>
        <p:grpSpPr>
          <a:xfrm>
            <a:off x="838200" y="1295400"/>
            <a:ext cx="7315200" cy="2504420"/>
            <a:chOff x="152400" y="1295400"/>
            <a:chExt cx="7315200" cy="2504420"/>
          </a:xfrm>
        </p:grpSpPr>
        <p:sp>
          <p:nvSpPr>
            <p:cNvPr id="28" name="TextBox 27"/>
            <p:cNvSpPr txBox="1"/>
            <p:nvPr/>
          </p:nvSpPr>
          <p:spPr>
            <a:xfrm>
              <a:off x="228600" y="3273623"/>
              <a:ext cx="2362200" cy="307777"/>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29" name="TextBox 28"/>
            <p:cNvSpPr txBox="1"/>
            <p:nvPr/>
          </p:nvSpPr>
          <p:spPr>
            <a:xfrm>
              <a:off x="5029200" y="3273623"/>
              <a:ext cx="24384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 </a:t>
              </a:r>
            </a:p>
            <a:p>
              <a:pPr algn="ct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grpSp>
          <p:nvGrpSpPr>
            <p:cNvPr id="24" name="Group 23"/>
            <p:cNvGrpSpPr/>
            <p:nvPr/>
          </p:nvGrpSpPr>
          <p:grpSpPr>
            <a:xfrm>
              <a:off x="152400" y="1295400"/>
              <a:ext cx="6934200" cy="1946384"/>
              <a:chOff x="152400" y="1295400"/>
              <a:chExt cx="6934200" cy="1946384"/>
            </a:xfrm>
          </p:grpSpPr>
          <p:pic>
            <p:nvPicPr>
              <p:cNvPr id="27" name="Picture 2"/>
              <p:cNvPicPr>
                <a:picLocks noChangeAspect="1" noChangeArrowheads="1"/>
              </p:cNvPicPr>
              <p:nvPr/>
            </p:nvPicPr>
            <p:blipFill>
              <a:blip r:embed="rId2" cstate="print"/>
              <a:srcRect/>
              <a:stretch>
                <a:fillRect/>
              </a:stretch>
            </p:blipFill>
            <p:spPr bwMode="auto">
              <a:xfrm>
                <a:off x="152400" y="1295400"/>
                <a:ext cx="4648200" cy="1946384"/>
              </a:xfrm>
              <a:prstGeom prst="rect">
                <a:avLst/>
              </a:prstGeom>
              <a:noFill/>
              <a:ln w="9525">
                <a:noFill/>
                <a:miter lim="800000"/>
                <a:headEnd/>
                <a:tailEnd/>
              </a:ln>
            </p:spPr>
          </p:pic>
          <p:pic>
            <p:nvPicPr>
              <p:cNvPr id="22" name="Picture 2"/>
              <p:cNvPicPr>
                <a:picLocks noChangeAspect="1" noChangeArrowheads="1"/>
              </p:cNvPicPr>
              <p:nvPr/>
            </p:nvPicPr>
            <p:blipFill>
              <a:blip r:embed="rId2" cstate="print"/>
              <a:srcRect l="50820"/>
              <a:stretch>
                <a:fillRect/>
              </a:stretch>
            </p:blipFill>
            <p:spPr bwMode="auto">
              <a:xfrm>
                <a:off x="4800600" y="1295400"/>
                <a:ext cx="2286000" cy="1946384"/>
              </a:xfrm>
              <a:prstGeom prst="rect">
                <a:avLst/>
              </a:prstGeom>
              <a:noFill/>
              <a:ln w="9525">
                <a:noFill/>
                <a:miter lim="800000"/>
                <a:headEnd/>
                <a:tailEnd/>
              </a:ln>
            </p:spPr>
          </p:pic>
          <p:sp>
            <p:nvSpPr>
              <p:cNvPr id="23" name="Rectangle 22"/>
              <p:cNvSpPr/>
              <p:nvPr/>
            </p:nvSpPr>
            <p:spPr>
              <a:xfrm>
                <a:off x="4800600" y="2438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TextBox 24"/>
            <p:cNvSpPr txBox="1"/>
            <p:nvPr/>
          </p:nvSpPr>
          <p:spPr>
            <a:xfrm>
              <a:off x="2590800" y="3276600"/>
              <a:ext cx="22860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a:t>
              </a:r>
            </a:p>
            <a:p>
              <a:pPr algn="ct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grpSp>
      <p:grpSp>
        <p:nvGrpSpPr>
          <p:cNvPr id="3" name="Group 28"/>
          <p:cNvGrpSpPr/>
          <p:nvPr/>
        </p:nvGrpSpPr>
        <p:grpSpPr>
          <a:xfrm>
            <a:off x="0" y="6324600"/>
            <a:ext cx="9144000" cy="550164"/>
            <a:chOff x="0" y="6019800"/>
            <a:chExt cx="9144000" cy="550164"/>
          </a:xfrm>
        </p:grpSpPr>
        <p:sp>
          <p:nvSpPr>
            <p:cNvPr id="19" name="Rectangle 1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4" descr="C:\Users\Jeremy H\Desktop\Emory Seminar 12-1-2016\Images for talk\UAB_WORDMARK.png"/>
            <p:cNvPicPr>
              <a:picLocks noChangeAspect="1" noChangeArrowheads="1"/>
            </p:cNvPicPr>
            <p:nvPr/>
          </p:nvPicPr>
          <p:blipFill>
            <a:blip r:embed="rId3" cstate="print"/>
            <a:srcRect/>
            <a:stretch>
              <a:fillRect/>
            </a:stretch>
          </p:blipFill>
          <p:spPr bwMode="auto">
            <a:xfrm>
              <a:off x="6248400" y="6019800"/>
              <a:ext cx="2895600" cy="550164"/>
            </a:xfrm>
            <a:prstGeom prst="rect">
              <a:avLst/>
            </a:prstGeom>
            <a:solidFill>
              <a:schemeClr val="bg1"/>
            </a:solidFill>
          </p:spPr>
        </p:pic>
      </p:grpSp>
      <p:grpSp>
        <p:nvGrpSpPr>
          <p:cNvPr id="34" name="Group 33"/>
          <p:cNvGrpSpPr/>
          <p:nvPr/>
        </p:nvGrpSpPr>
        <p:grpSpPr>
          <a:xfrm>
            <a:off x="838200" y="3886200"/>
            <a:ext cx="7010400" cy="1948543"/>
            <a:chOff x="762000" y="3886200"/>
            <a:chExt cx="7010400" cy="1948543"/>
          </a:xfrm>
        </p:grpSpPr>
        <p:grpSp>
          <p:nvGrpSpPr>
            <p:cNvPr id="4" name="Group 23"/>
            <p:cNvGrpSpPr/>
            <p:nvPr/>
          </p:nvGrpSpPr>
          <p:grpSpPr>
            <a:xfrm>
              <a:off x="3124200" y="4343400"/>
              <a:ext cx="4648200" cy="1491343"/>
              <a:chOff x="152400" y="3537857"/>
              <a:chExt cx="4648200" cy="1491343"/>
            </a:xfrm>
          </p:grpSpPr>
          <p:pic>
            <p:nvPicPr>
              <p:cNvPr id="16" name="Picture 2"/>
              <p:cNvPicPr>
                <a:picLocks noChangeAspect="1" noChangeArrowheads="1"/>
              </p:cNvPicPr>
              <p:nvPr/>
            </p:nvPicPr>
            <p:blipFill>
              <a:blip r:embed="rId4" cstate="print"/>
              <a:srcRect l="30497" r="1437"/>
              <a:stretch>
                <a:fillRect/>
              </a:stretch>
            </p:blipFill>
            <p:spPr bwMode="auto">
              <a:xfrm>
                <a:off x="152400" y="3537857"/>
                <a:ext cx="4648200" cy="1110343"/>
              </a:xfrm>
              <a:prstGeom prst="rect">
                <a:avLst/>
              </a:prstGeom>
              <a:noFill/>
              <a:ln w="9525">
                <a:solidFill>
                  <a:schemeClr val="bg1"/>
                </a:solidFill>
                <a:miter lim="800000"/>
                <a:headEnd/>
                <a:tailEnd/>
              </a:ln>
            </p:spPr>
          </p:pic>
          <p:sp>
            <p:nvSpPr>
              <p:cNvPr id="18" name="TextBox 17"/>
              <p:cNvSpPr txBox="1"/>
              <p:nvPr/>
            </p:nvSpPr>
            <p:spPr>
              <a:xfrm>
                <a:off x="152400" y="4659868"/>
                <a:ext cx="4648200" cy="369332"/>
              </a:xfrm>
              <a:prstGeom prst="rect">
                <a:avLst/>
              </a:prstGeom>
              <a:noFill/>
            </p:spPr>
            <p:txBody>
              <a:bodyPr wrap="square" rtlCol="0">
                <a:spAutoFit/>
              </a:bodyPr>
              <a:lstStyle/>
              <a:p>
                <a:pPr algn="ctr"/>
                <a:r>
                  <a:rPr lang="en-US" dirty="0" smtClean="0">
                    <a:solidFill>
                      <a:prstClr val="white"/>
                    </a:solidFill>
                    <a:latin typeface="Arial Rounded MT Bold" pitchFamily="34" charset="0"/>
                  </a:rPr>
                  <a:t>Dendrite</a:t>
                </a:r>
                <a:r>
                  <a:rPr lang="en-US" b="1" dirty="0" smtClean="0">
                    <a:solidFill>
                      <a:prstClr val="white"/>
                    </a:solidFill>
                    <a:latin typeface="Arial Rounded MT Bold" pitchFamily="34" charset="0"/>
                  </a:rPr>
                  <a:t> arm with dendritic spines</a:t>
                </a:r>
                <a:endParaRPr lang="en-US" b="1" dirty="0">
                  <a:solidFill>
                    <a:prstClr val="white"/>
                  </a:solidFill>
                  <a:latin typeface="Arial Rounded MT Bold" pitchFamily="34" charset="0"/>
                </a:endParaRPr>
              </a:p>
            </p:txBody>
          </p:sp>
        </p:grpSp>
        <p:pic>
          <p:nvPicPr>
            <p:cNvPr id="31" name="Picture 2" descr="C:\Users\Jeremy H\Desktop\Brain Bee 2017\Images\Neuron.jpg"/>
            <p:cNvPicPr>
              <a:picLocks noChangeAspect="1" noChangeArrowheads="1"/>
            </p:cNvPicPr>
            <p:nvPr/>
          </p:nvPicPr>
          <p:blipFill>
            <a:blip r:embed="rId5" cstate="print"/>
            <a:srcRect/>
            <a:stretch>
              <a:fillRect/>
            </a:stretch>
          </p:blipFill>
          <p:spPr bwMode="auto">
            <a:xfrm>
              <a:off x="762000" y="3886200"/>
              <a:ext cx="2133600" cy="1942488"/>
            </a:xfrm>
            <a:prstGeom prst="rect">
              <a:avLst/>
            </a:prstGeom>
            <a:noFill/>
            <a:ln>
              <a:solidFill>
                <a:schemeClr val="bg1"/>
              </a:solidFill>
            </a:ln>
          </p:spPr>
        </p:pic>
      </p:grpSp>
    </p:spTree>
    <p:extLst>
      <p:ext uri="{BB962C8B-B14F-4D97-AF65-F5344CB8AC3E}">
        <p14:creationId xmlns:p14="http://schemas.microsoft.com/office/powerpoint/2010/main" val="12864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Today’s seminar</a:t>
            </a:r>
            <a:endParaRPr lang="en-US" sz="2800" b="1" dirty="0">
              <a:solidFill>
                <a:prstClr val="white"/>
              </a:solidFill>
              <a:latin typeface="Arial Rounded MT Bold" pitchFamily="34" charset="0"/>
            </a:endParaRPr>
          </a:p>
        </p:txBody>
      </p:sp>
      <p:sp>
        <p:nvSpPr>
          <p:cNvPr id="11" name="TextBox 10"/>
          <p:cNvSpPr txBox="1"/>
          <p:nvPr/>
        </p:nvSpPr>
        <p:spPr>
          <a:xfrm>
            <a:off x="0" y="1794570"/>
            <a:ext cx="9144000" cy="3108543"/>
          </a:xfrm>
          <a:prstGeom prst="rect">
            <a:avLst/>
          </a:prstGeom>
          <a:noFill/>
        </p:spPr>
        <p:txBody>
          <a:bodyPr wrap="square" rtlCol="0">
            <a:spAutoFit/>
          </a:bodyPr>
          <a:lstStyle/>
          <a:p>
            <a:r>
              <a:rPr lang="en-US" sz="2800" b="1" dirty="0" smtClean="0">
                <a:solidFill>
                  <a:prstClr val="black">
                    <a:lumMod val="50000"/>
                    <a:lumOff val="50000"/>
                  </a:prstClr>
                </a:solidFill>
                <a:latin typeface="Arial Rounded MT Bold" pitchFamily="34" charset="0"/>
              </a:rPr>
              <a:t>a) Questioning a mystery of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white"/>
                </a:solidFill>
                <a:latin typeface="Arial Rounded MT Bold" pitchFamily="34" charset="0"/>
              </a:rPr>
              <a:t>b) Making a discovery about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white"/>
                </a:solidFill>
                <a:latin typeface="Arial Rounded MT Bold" pitchFamily="34" charset="0"/>
              </a:rPr>
              <a:t>c) Testing a new therapeutic strategy</a:t>
            </a:r>
            <a:endParaRPr lang="en-US" sz="2800" b="1" dirty="0">
              <a:solidFill>
                <a:prstClr val="white"/>
              </a:solidFill>
              <a:latin typeface="Arial Rounded MT Bold" pitchFamily="34" charset="0"/>
            </a:endParaRPr>
          </a:p>
        </p:txBody>
      </p:sp>
      <p:grpSp>
        <p:nvGrpSpPr>
          <p:cNvPr id="8" name="Group 28"/>
          <p:cNvGrpSpPr/>
          <p:nvPr/>
        </p:nvGrpSpPr>
        <p:grpSpPr>
          <a:xfrm>
            <a:off x="0" y="6324600"/>
            <a:ext cx="9144000" cy="550164"/>
            <a:chOff x="0" y="6019800"/>
            <a:chExt cx="9144000" cy="550164"/>
          </a:xfrm>
        </p:grpSpPr>
        <p:sp>
          <p:nvSpPr>
            <p:cNvPr id="9" name="Rectangle 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spTree>
    <p:extLst>
      <p:ext uri="{BB962C8B-B14F-4D97-AF65-F5344CB8AC3E}">
        <p14:creationId xmlns:p14="http://schemas.microsoft.com/office/powerpoint/2010/main" val="2047826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grpSp>
        <p:nvGrpSpPr>
          <p:cNvPr id="3" name="Group 7"/>
          <p:cNvGrpSpPr/>
          <p:nvPr/>
        </p:nvGrpSpPr>
        <p:grpSpPr>
          <a:xfrm>
            <a:off x="838200" y="1295400"/>
            <a:ext cx="7315200" cy="2504420"/>
            <a:chOff x="152400" y="1295400"/>
            <a:chExt cx="7315200" cy="2504420"/>
          </a:xfrm>
        </p:grpSpPr>
        <p:sp>
          <p:nvSpPr>
            <p:cNvPr id="9" name="TextBox 8"/>
            <p:cNvSpPr txBox="1"/>
            <p:nvPr/>
          </p:nvSpPr>
          <p:spPr>
            <a:xfrm>
              <a:off x="228600" y="3273623"/>
              <a:ext cx="2362200" cy="307777"/>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11" name="TextBox 10"/>
            <p:cNvSpPr txBox="1"/>
            <p:nvPr/>
          </p:nvSpPr>
          <p:spPr>
            <a:xfrm>
              <a:off x="5029200" y="3273623"/>
              <a:ext cx="24384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 </a:t>
              </a:r>
            </a:p>
            <a:p>
              <a:pPr algn="ct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grpSp>
          <p:nvGrpSpPr>
            <p:cNvPr id="4" name="Group 23"/>
            <p:cNvGrpSpPr/>
            <p:nvPr/>
          </p:nvGrpSpPr>
          <p:grpSpPr>
            <a:xfrm>
              <a:off x="152400" y="1295400"/>
              <a:ext cx="6934200" cy="1946384"/>
              <a:chOff x="152400" y="1295400"/>
              <a:chExt cx="6934200" cy="1946384"/>
            </a:xfrm>
          </p:grpSpPr>
          <p:pic>
            <p:nvPicPr>
              <p:cNvPr id="15" name="Picture 2"/>
              <p:cNvPicPr>
                <a:picLocks noChangeAspect="1" noChangeArrowheads="1"/>
              </p:cNvPicPr>
              <p:nvPr/>
            </p:nvPicPr>
            <p:blipFill>
              <a:blip r:embed="rId3" cstate="print"/>
              <a:srcRect/>
              <a:stretch>
                <a:fillRect/>
              </a:stretch>
            </p:blipFill>
            <p:spPr bwMode="auto">
              <a:xfrm>
                <a:off x="152400" y="1295400"/>
                <a:ext cx="4648200" cy="194638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0820"/>
              <a:stretch>
                <a:fillRect/>
              </a:stretch>
            </p:blipFill>
            <p:spPr bwMode="auto">
              <a:xfrm>
                <a:off x="4800600" y="1295400"/>
                <a:ext cx="2286000" cy="1946384"/>
              </a:xfrm>
              <a:prstGeom prst="rect">
                <a:avLst/>
              </a:prstGeom>
              <a:noFill/>
              <a:ln w="9525">
                <a:noFill/>
                <a:miter lim="800000"/>
                <a:headEnd/>
                <a:tailEnd/>
              </a:ln>
            </p:spPr>
          </p:pic>
          <p:sp>
            <p:nvSpPr>
              <p:cNvPr id="17" name="Rectangle 16"/>
              <p:cNvSpPr/>
              <p:nvPr/>
            </p:nvSpPr>
            <p:spPr>
              <a:xfrm>
                <a:off x="4800600" y="2438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2590800" y="3276600"/>
              <a:ext cx="22860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a:t>
              </a:r>
            </a:p>
            <a:p>
              <a:pPr algn="ct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grpSp>
      <p:sp>
        <p:nvSpPr>
          <p:cNvPr id="18" name="TextBox 17"/>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Are the number of synapses or dendritic spines different in Alzheimer’s patients with no dementia?</a:t>
            </a:r>
          </a:p>
        </p:txBody>
      </p:sp>
      <p:grpSp>
        <p:nvGrpSpPr>
          <p:cNvPr id="5" name="Group 18"/>
          <p:cNvGrpSpPr/>
          <p:nvPr/>
        </p:nvGrpSpPr>
        <p:grpSpPr>
          <a:xfrm>
            <a:off x="7848600" y="4191000"/>
            <a:ext cx="1143000" cy="1560505"/>
            <a:chOff x="7620000" y="4343400"/>
            <a:chExt cx="1143000" cy="1560505"/>
          </a:xfrm>
        </p:grpSpPr>
        <p:pic>
          <p:nvPicPr>
            <p:cNvPr id="20" name="Picture 2" descr="C:\Users\Jeremy H\Desktop\Lab Website\Update 2-2016\People\Ben_Boros.jpg"/>
            <p:cNvPicPr preferRelativeResize="0">
              <a:picLocks noChangeArrowheads="1"/>
            </p:cNvPicPr>
            <p:nvPr/>
          </p:nvPicPr>
          <p:blipFill>
            <a:blip r:embed="rId4" cstate="print"/>
            <a:srcRect/>
            <a:stretch>
              <a:fillRect/>
            </a:stretch>
          </p:blipFill>
          <p:spPr bwMode="auto">
            <a:xfrm>
              <a:off x="7623065" y="4343400"/>
              <a:ext cx="1139935" cy="1295400"/>
            </a:xfrm>
            <a:prstGeom prst="rect">
              <a:avLst/>
            </a:prstGeom>
            <a:noFill/>
          </p:spPr>
        </p:pic>
        <p:sp>
          <p:nvSpPr>
            <p:cNvPr id="21" name="TextBox 20"/>
            <p:cNvSpPr txBox="1"/>
            <p:nvPr/>
          </p:nvSpPr>
          <p:spPr>
            <a:xfrm>
              <a:off x="7620000" y="5596128"/>
              <a:ext cx="1143000" cy="307777"/>
            </a:xfrm>
            <a:prstGeom prst="rect">
              <a:avLst/>
            </a:prstGeom>
            <a:noFill/>
          </p:spPr>
          <p:txBody>
            <a:bodyPr wrap="square" rtlCol="0">
              <a:spAutoFit/>
            </a:bodyPr>
            <a:lstStyle/>
            <a:p>
              <a:pPr algn="ctr"/>
              <a:r>
                <a:rPr lang="en-US" sz="1400" dirty="0" smtClean="0">
                  <a:solidFill>
                    <a:prstClr val="white"/>
                  </a:solidFill>
                  <a:latin typeface="Arial Rounded MT Bold" pitchFamily="34" charset="0"/>
                </a:rPr>
                <a:t>Ben </a:t>
              </a:r>
              <a:r>
                <a:rPr lang="en-US" sz="1400" dirty="0" err="1" smtClean="0">
                  <a:solidFill>
                    <a:prstClr val="white"/>
                  </a:solidFill>
                  <a:latin typeface="Arial Rounded MT Bold" pitchFamily="34" charset="0"/>
                </a:rPr>
                <a:t>Boros</a:t>
              </a:r>
              <a:endParaRPr lang="en-US" sz="1400" dirty="0">
                <a:solidFill>
                  <a:prstClr val="white"/>
                </a:solidFill>
                <a:latin typeface="Arial Rounded MT Bold" pitchFamily="34" charset="0"/>
              </a:endParaRPr>
            </a:p>
          </p:txBody>
        </p:sp>
      </p:grpSp>
      <p:sp>
        <p:nvSpPr>
          <p:cNvPr id="23" name="TextBox 22"/>
          <p:cNvSpPr txBox="1"/>
          <p:nvPr/>
        </p:nvSpPr>
        <p:spPr>
          <a:xfrm>
            <a:off x="152400" y="4209871"/>
            <a:ext cx="7620000" cy="1200329"/>
          </a:xfrm>
          <a:prstGeom prst="rect">
            <a:avLst/>
          </a:prstGeom>
          <a:noFill/>
        </p:spPr>
        <p:txBody>
          <a:bodyPr wrap="square" rtlCol="0">
            <a:spAutoFit/>
          </a:bodyPr>
          <a:lstStyle/>
          <a:p>
            <a:r>
              <a:rPr lang="en-US" sz="2400" u="sng" dirty="0" smtClean="0">
                <a:solidFill>
                  <a:prstClr val="white"/>
                </a:solidFill>
                <a:latin typeface="Arial Rounded MT Bold" pitchFamily="34" charset="0"/>
              </a:rPr>
              <a:t>Hypothesis</a:t>
            </a:r>
            <a:r>
              <a:rPr lang="en-US" sz="2400" dirty="0" smtClean="0">
                <a:solidFill>
                  <a:prstClr val="white"/>
                </a:solidFill>
                <a:latin typeface="Arial Rounded MT Bold" pitchFamily="34" charset="0"/>
              </a:rPr>
              <a:t>: The synapses or spines in Alzheimer’s patients are different  than the synapses and spines in a dementia patient.</a:t>
            </a:r>
            <a:endParaRPr lang="en-US" sz="2400" dirty="0">
              <a:solidFill>
                <a:prstClr val="white"/>
              </a:solidFill>
              <a:latin typeface="Arial Rounded MT Bold" pitchFamily="34" charset="0"/>
            </a:endParaRPr>
          </a:p>
        </p:txBody>
      </p:sp>
    </p:spTree>
    <p:extLst>
      <p:ext uri="{BB962C8B-B14F-4D97-AF65-F5344CB8AC3E}">
        <p14:creationId xmlns:p14="http://schemas.microsoft.com/office/powerpoint/2010/main" val="4083937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grpSp>
        <p:nvGrpSpPr>
          <p:cNvPr id="3" name="Group 7"/>
          <p:cNvGrpSpPr/>
          <p:nvPr/>
        </p:nvGrpSpPr>
        <p:grpSpPr>
          <a:xfrm>
            <a:off x="838200" y="1295400"/>
            <a:ext cx="7315200" cy="2504420"/>
            <a:chOff x="152400" y="1295400"/>
            <a:chExt cx="7315200" cy="2504420"/>
          </a:xfrm>
        </p:grpSpPr>
        <p:sp>
          <p:nvSpPr>
            <p:cNvPr id="9" name="TextBox 8"/>
            <p:cNvSpPr txBox="1"/>
            <p:nvPr/>
          </p:nvSpPr>
          <p:spPr>
            <a:xfrm>
              <a:off x="228600" y="3273623"/>
              <a:ext cx="2362200" cy="307777"/>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11" name="TextBox 10"/>
            <p:cNvSpPr txBox="1"/>
            <p:nvPr/>
          </p:nvSpPr>
          <p:spPr>
            <a:xfrm>
              <a:off x="5029200" y="3273623"/>
              <a:ext cx="24384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 </a:t>
              </a:r>
            </a:p>
            <a:p>
              <a:pPr algn="ct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grpSp>
          <p:nvGrpSpPr>
            <p:cNvPr id="4" name="Group 23"/>
            <p:cNvGrpSpPr/>
            <p:nvPr/>
          </p:nvGrpSpPr>
          <p:grpSpPr>
            <a:xfrm>
              <a:off x="152400" y="1295400"/>
              <a:ext cx="6934200" cy="1946384"/>
              <a:chOff x="152400" y="1295400"/>
              <a:chExt cx="6934200" cy="1946384"/>
            </a:xfrm>
          </p:grpSpPr>
          <p:pic>
            <p:nvPicPr>
              <p:cNvPr id="15" name="Picture 2"/>
              <p:cNvPicPr>
                <a:picLocks noChangeAspect="1" noChangeArrowheads="1"/>
              </p:cNvPicPr>
              <p:nvPr/>
            </p:nvPicPr>
            <p:blipFill>
              <a:blip r:embed="rId3" cstate="print"/>
              <a:srcRect/>
              <a:stretch>
                <a:fillRect/>
              </a:stretch>
            </p:blipFill>
            <p:spPr bwMode="auto">
              <a:xfrm>
                <a:off x="152400" y="1295400"/>
                <a:ext cx="4648200" cy="194638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0820"/>
              <a:stretch>
                <a:fillRect/>
              </a:stretch>
            </p:blipFill>
            <p:spPr bwMode="auto">
              <a:xfrm>
                <a:off x="4800600" y="1295400"/>
                <a:ext cx="2286000" cy="1946384"/>
              </a:xfrm>
              <a:prstGeom prst="rect">
                <a:avLst/>
              </a:prstGeom>
              <a:noFill/>
              <a:ln w="9525">
                <a:noFill/>
                <a:miter lim="800000"/>
                <a:headEnd/>
                <a:tailEnd/>
              </a:ln>
            </p:spPr>
          </p:pic>
          <p:sp>
            <p:nvSpPr>
              <p:cNvPr id="17" name="Rectangle 16"/>
              <p:cNvSpPr/>
              <p:nvPr/>
            </p:nvSpPr>
            <p:spPr>
              <a:xfrm>
                <a:off x="4800600" y="2438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2590800" y="3276600"/>
              <a:ext cx="22860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a:t>
              </a:r>
            </a:p>
            <a:p>
              <a:pPr algn="ct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grpSp>
      <p:sp>
        <p:nvSpPr>
          <p:cNvPr id="18" name="TextBox 17"/>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Are the number of synapses or dendritic spines different in Alzheimer’s patients with no dementia?</a:t>
            </a:r>
          </a:p>
        </p:txBody>
      </p:sp>
      <p:sp>
        <p:nvSpPr>
          <p:cNvPr id="23" name="Content Placeholder 2"/>
          <p:cNvSpPr txBox="1">
            <a:spLocks/>
          </p:cNvSpPr>
          <p:nvPr/>
        </p:nvSpPr>
        <p:spPr>
          <a:xfrm>
            <a:off x="0" y="3962400"/>
            <a:ext cx="7391400" cy="2141538"/>
          </a:xfrm>
          <a:prstGeom prst="rect">
            <a:avLst/>
          </a:prstGeom>
        </p:spPr>
        <p:txBody>
          <a:bodyPr>
            <a:normAutofit fontScale="85000" lnSpcReduction="10000"/>
          </a:bodyPr>
          <a:lstStyle/>
          <a:p>
            <a:pPr marL="265176" indent="-265176">
              <a:spcBef>
                <a:spcPts val="250"/>
              </a:spcBef>
              <a:buClr>
                <a:srgbClr val="4F81BD"/>
              </a:buClr>
              <a:buSzPct val="80000"/>
              <a:defRPr/>
            </a:pPr>
            <a:r>
              <a:rPr lang="en-US" b="1" dirty="0" smtClean="0">
                <a:solidFill>
                  <a:prstClr val="white"/>
                </a:solidFill>
                <a:latin typeface="Arial Rounded MT Bold" pitchFamily="34" charset="0"/>
              </a:rPr>
              <a:t>Frontal Cortex tissue from: </a:t>
            </a:r>
            <a:endParaRPr lang="en-US" dirty="0" smtClean="0">
              <a:solidFill>
                <a:prstClr val="white"/>
              </a:solidFill>
              <a:latin typeface="Arial Rounded MT Bold" pitchFamily="34" charset="0"/>
            </a:endParaRPr>
          </a:p>
          <a:p>
            <a:pPr marL="265176" indent="-265176">
              <a:spcBef>
                <a:spcPts val="250"/>
              </a:spcBef>
              <a:buClr>
                <a:srgbClr val="1E6B52"/>
              </a:buClr>
              <a:buSzPct val="80000"/>
              <a:buFont typeface="Wingdings 2"/>
              <a:buChar char=""/>
              <a:defRPr/>
            </a:pPr>
            <a:r>
              <a:rPr lang="en-US" b="1" dirty="0" smtClean="0">
                <a:solidFill>
                  <a:prstClr val="white"/>
                </a:solidFill>
                <a:latin typeface="Arial Rounded MT Bold" pitchFamily="34" charset="0"/>
              </a:rPr>
              <a:t>Golgi Stain</a:t>
            </a:r>
          </a:p>
          <a:p>
            <a:pPr marL="548640" lvl="1" indent="-201168">
              <a:spcBef>
                <a:spcPts val="250"/>
              </a:spcBef>
              <a:buClr>
                <a:srgbClr val="1E6B52"/>
              </a:buClr>
              <a:buSzPct val="100000"/>
              <a:buFont typeface="Verdana"/>
              <a:buChar char="◦"/>
              <a:defRPr/>
            </a:pPr>
            <a:r>
              <a:rPr lang="en-US" dirty="0" smtClean="0">
                <a:solidFill>
                  <a:prstClr val="white"/>
                </a:solidFill>
                <a:latin typeface="Arial Rounded MT Bold" pitchFamily="34" charset="0"/>
              </a:rPr>
              <a:t>Silver chromate stain for impregnating neurons, highlighting dendrites</a:t>
            </a:r>
          </a:p>
          <a:p>
            <a:pPr marL="548640" lvl="1" indent="-201168">
              <a:spcBef>
                <a:spcPts val="250"/>
              </a:spcBef>
              <a:buClr>
                <a:srgbClr val="1E6B52"/>
              </a:buClr>
              <a:buSzPct val="100000"/>
              <a:buFont typeface="Verdana"/>
              <a:buChar char="◦"/>
              <a:defRPr/>
            </a:pPr>
            <a:r>
              <a:rPr lang="en-US" dirty="0" smtClean="0">
                <a:solidFill>
                  <a:prstClr val="white"/>
                </a:solidFill>
                <a:latin typeface="Arial Rounded MT Bold" pitchFamily="34" charset="0"/>
              </a:rPr>
              <a:t>4 weeks in impregnation solution</a:t>
            </a:r>
          </a:p>
          <a:p>
            <a:pPr marL="548640" lvl="1" indent="-201168">
              <a:spcBef>
                <a:spcPts val="250"/>
              </a:spcBef>
              <a:buClr>
                <a:srgbClr val="1E6B52"/>
              </a:buClr>
              <a:buSzPct val="100000"/>
              <a:buFont typeface="Verdana"/>
              <a:buChar char="◦"/>
              <a:defRPr/>
            </a:pPr>
            <a:endParaRPr lang="en-US" b="1" dirty="0" smtClean="0">
              <a:solidFill>
                <a:prstClr val="white"/>
              </a:solidFill>
              <a:latin typeface="Arial Rounded MT Bold" pitchFamily="34" charset="0"/>
            </a:endParaRPr>
          </a:p>
          <a:p>
            <a:pPr marL="265176" indent="-265176">
              <a:spcBef>
                <a:spcPts val="250"/>
              </a:spcBef>
              <a:buClr>
                <a:srgbClr val="1E6B52"/>
              </a:buClr>
              <a:buSzPct val="80000"/>
              <a:buFont typeface="Wingdings 2"/>
              <a:buChar char=""/>
              <a:defRPr/>
            </a:pPr>
            <a:r>
              <a:rPr lang="en-US" b="1" dirty="0" smtClean="0">
                <a:solidFill>
                  <a:prstClr val="white"/>
                </a:solidFill>
                <a:latin typeface="Arial Rounded MT Bold" pitchFamily="34" charset="0"/>
              </a:rPr>
              <a:t>Bright-field Microscopy</a:t>
            </a:r>
          </a:p>
          <a:p>
            <a:pPr marL="548640" lvl="1" indent="-201168">
              <a:spcBef>
                <a:spcPts val="250"/>
              </a:spcBef>
              <a:buClr>
                <a:srgbClr val="1E6B52"/>
              </a:buClr>
              <a:buSzPct val="100000"/>
              <a:buFont typeface="Verdana"/>
              <a:buChar char="◦"/>
              <a:defRPr/>
            </a:pPr>
            <a:r>
              <a:rPr lang="en-US" dirty="0" smtClean="0">
                <a:solidFill>
                  <a:prstClr val="white"/>
                </a:solidFill>
                <a:latin typeface="Arial Rounded MT Bold" pitchFamily="34" charset="0"/>
              </a:rPr>
              <a:t>20 dendrites per patient</a:t>
            </a:r>
          </a:p>
          <a:p>
            <a:pPr marL="548640" lvl="1" indent="-201168">
              <a:spcBef>
                <a:spcPts val="250"/>
              </a:spcBef>
              <a:buClr>
                <a:srgbClr val="1E6B52"/>
              </a:buClr>
              <a:buSzPct val="100000"/>
              <a:buFont typeface="Verdana"/>
              <a:buChar char="◦"/>
              <a:defRPr/>
            </a:pPr>
            <a:r>
              <a:rPr lang="en-US" dirty="0" smtClean="0">
                <a:solidFill>
                  <a:prstClr val="white"/>
                </a:solidFill>
                <a:latin typeface="Arial Rounded MT Bold" pitchFamily="34" charset="0"/>
              </a:rPr>
              <a:t>Dendrite criteria: layer 2 or 3 neurons, consistent thickness</a:t>
            </a:r>
          </a:p>
        </p:txBody>
      </p:sp>
    </p:spTree>
    <p:extLst>
      <p:ext uri="{BB962C8B-B14F-4D97-AF65-F5344CB8AC3E}">
        <p14:creationId xmlns:p14="http://schemas.microsoft.com/office/powerpoint/2010/main" val="30015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sp>
        <p:nvSpPr>
          <p:cNvPr id="9" name="TextBox 8"/>
          <p:cNvSpPr txBox="1"/>
          <p:nvPr/>
        </p:nvSpPr>
        <p:spPr>
          <a:xfrm>
            <a:off x="-228600" y="1752600"/>
            <a:ext cx="2362200" cy="307777"/>
          </a:xfrm>
          <a:prstGeom prst="rect">
            <a:avLst/>
          </a:prstGeom>
          <a:noFill/>
        </p:spPr>
        <p:txBody>
          <a:bodyPr wrap="square" rtlCol="0">
            <a:spAutoFit/>
          </a:bodyPr>
          <a:lstStyle/>
          <a:p>
            <a:pPr algn="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11" name="TextBox 10"/>
          <p:cNvSpPr txBox="1"/>
          <p:nvPr/>
        </p:nvSpPr>
        <p:spPr>
          <a:xfrm>
            <a:off x="-304800" y="3577117"/>
            <a:ext cx="2438400" cy="523220"/>
          </a:xfrm>
          <a:prstGeom prst="rect">
            <a:avLst/>
          </a:prstGeom>
          <a:noFill/>
        </p:spPr>
        <p:txBody>
          <a:bodyPr wrap="square" rtlCol="0">
            <a:spAutoFit/>
          </a:bodyPr>
          <a:lstStyle/>
          <a:p>
            <a:pPr algn="r"/>
            <a:r>
              <a:rPr lang="en-US" sz="1400" b="1" dirty="0" smtClean="0">
                <a:solidFill>
                  <a:prstClr val="white"/>
                </a:solidFill>
                <a:latin typeface="Arial Rounded MT Bold" pitchFamily="34" charset="0"/>
              </a:rPr>
              <a:t>Alzheimer’s disease </a:t>
            </a:r>
          </a:p>
          <a:p>
            <a:pPr algn="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sp>
        <p:nvSpPr>
          <p:cNvPr id="14" name="TextBox 13"/>
          <p:cNvSpPr txBox="1"/>
          <p:nvPr/>
        </p:nvSpPr>
        <p:spPr>
          <a:xfrm>
            <a:off x="-152400" y="2505277"/>
            <a:ext cx="2286000" cy="523220"/>
          </a:xfrm>
          <a:prstGeom prst="rect">
            <a:avLst/>
          </a:prstGeom>
          <a:noFill/>
        </p:spPr>
        <p:txBody>
          <a:bodyPr wrap="square" rtlCol="0">
            <a:spAutoFit/>
          </a:bodyPr>
          <a:lstStyle/>
          <a:p>
            <a:pPr algn="r"/>
            <a:r>
              <a:rPr lang="en-US" sz="1400" b="1" dirty="0" smtClean="0">
                <a:solidFill>
                  <a:prstClr val="white"/>
                </a:solidFill>
                <a:latin typeface="Arial Rounded MT Bold" pitchFamily="34" charset="0"/>
              </a:rPr>
              <a:t>Alzheimer’s disease</a:t>
            </a:r>
          </a:p>
          <a:p>
            <a:pPr algn="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sp>
        <p:nvSpPr>
          <p:cNvPr id="18" name="TextBox 17"/>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Are the number of synapses or dendritic spines different in Alzheimer’s patients with no dementia?</a:t>
            </a:r>
          </a:p>
        </p:txBody>
      </p:sp>
      <p:pic>
        <p:nvPicPr>
          <p:cNvPr id="1029" name="Picture 5" descr="C:\Users\jhersko\Desktop\Other impt stuff\Golgi AD Human PFC Spine paper\Annals revision\Figures for revision\Figure 1_AN_REV_V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4953000" cy="475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9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grpSp>
        <p:nvGrpSpPr>
          <p:cNvPr id="3" name="Group 7"/>
          <p:cNvGrpSpPr/>
          <p:nvPr/>
        </p:nvGrpSpPr>
        <p:grpSpPr>
          <a:xfrm>
            <a:off x="838200" y="1295400"/>
            <a:ext cx="7315200" cy="2504420"/>
            <a:chOff x="152400" y="1295400"/>
            <a:chExt cx="7315200" cy="2504420"/>
          </a:xfrm>
        </p:grpSpPr>
        <p:sp>
          <p:nvSpPr>
            <p:cNvPr id="9" name="TextBox 8"/>
            <p:cNvSpPr txBox="1"/>
            <p:nvPr/>
          </p:nvSpPr>
          <p:spPr>
            <a:xfrm>
              <a:off x="228600" y="3273623"/>
              <a:ext cx="2362200" cy="307777"/>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11" name="TextBox 10"/>
            <p:cNvSpPr txBox="1"/>
            <p:nvPr/>
          </p:nvSpPr>
          <p:spPr>
            <a:xfrm>
              <a:off x="5029200" y="3273623"/>
              <a:ext cx="24384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 </a:t>
              </a:r>
            </a:p>
            <a:p>
              <a:pPr algn="ct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grpSp>
          <p:nvGrpSpPr>
            <p:cNvPr id="4" name="Group 23"/>
            <p:cNvGrpSpPr/>
            <p:nvPr/>
          </p:nvGrpSpPr>
          <p:grpSpPr>
            <a:xfrm>
              <a:off x="152400" y="1295400"/>
              <a:ext cx="6934200" cy="1946384"/>
              <a:chOff x="152400" y="1295400"/>
              <a:chExt cx="6934200" cy="1946384"/>
            </a:xfrm>
          </p:grpSpPr>
          <p:pic>
            <p:nvPicPr>
              <p:cNvPr id="15" name="Picture 2"/>
              <p:cNvPicPr>
                <a:picLocks noChangeAspect="1" noChangeArrowheads="1"/>
              </p:cNvPicPr>
              <p:nvPr/>
            </p:nvPicPr>
            <p:blipFill>
              <a:blip r:embed="rId3" cstate="print"/>
              <a:srcRect/>
              <a:stretch>
                <a:fillRect/>
              </a:stretch>
            </p:blipFill>
            <p:spPr bwMode="auto">
              <a:xfrm>
                <a:off x="152400" y="1295400"/>
                <a:ext cx="4648200" cy="194638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0820"/>
              <a:stretch>
                <a:fillRect/>
              </a:stretch>
            </p:blipFill>
            <p:spPr bwMode="auto">
              <a:xfrm>
                <a:off x="4800600" y="1295400"/>
                <a:ext cx="2286000" cy="1946384"/>
              </a:xfrm>
              <a:prstGeom prst="rect">
                <a:avLst/>
              </a:prstGeom>
              <a:noFill/>
              <a:ln w="9525">
                <a:noFill/>
                <a:miter lim="800000"/>
                <a:headEnd/>
                <a:tailEnd/>
              </a:ln>
            </p:spPr>
          </p:pic>
          <p:sp>
            <p:nvSpPr>
              <p:cNvPr id="17" name="Rectangle 16"/>
              <p:cNvSpPr/>
              <p:nvPr/>
            </p:nvSpPr>
            <p:spPr>
              <a:xfrm>
                <a:off x="4800600" y="2438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2590800" y="3276600"/>
              <a:ext cx="22860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a:t>
              </a:r>
            </a:p>
            <a:p>
              <a:pPr algn="ct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grpSp>
      <p:sp>
        <p:nvSpPr>
          <p:cNvPr id="18" name="TextBox 17"/>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Are the number of synapses or dendritic spines different in Alzheimer’s patients with no dementia?</a:t>
            </a:r>
          </a:p>
        </p:txBody>
      </p:sp>
      <p:pic>
        <p:nvPicPr>
          <p:cNvPr id="19" name="Picture 2" descr="C:\Users\Jeremy H\Desktop\Golgi AD Human PFC Spine paper\Figures in Illustrator\Figures JR has been working on\Figures as Tiffs\Figure 1_V8.tif"/>
          <p:cNvPicPr preferRelativeResize="0">
            <a:picLocks noChangeArrowheads="1"/>
          </p:cNvPicPr>
          <p:nvPr/>
        </p:nvPicPr>
        <p:blipFill>
          <a:blip r:embed="rId4" cstate="print"/>
          <a:srcRect t="1659" r="53125" b="66446"/>
          <a:stretch>
            <a:fillRect/>
          </a:stretch>
        </p:blipFill>
        <p:spPr bwMode="auto">
          <a:xfrm>
            <a:off x="838200" y="3886200"/>
            <a:ext cx="2164360" cy="1828800"/>
          </a:xfrm>
          <a:prstGeom prst="rect">
            <a:avLst/>
          </a:prstGeom>
          <a:noFill/>
          <a:ln>
            <a:solidFill>
              <a:schemeClr val="bg1"/>
            </a:solidFill>
          </a:ln>
        </p:spPr>
      </p:pic>
      <p:pic>
        <p:nvPicPr>
          <p:cNvPr id="1027" name="Picture 3" descr="C:\Users\Jeremy H\Desktop\Golgi AD Human PFC Spine paper\Figures in Illustrator\Figures JR has been working on\Figures as Tiffs\Figure 1_V8.tif"/>
          <p:cNvPicPr preferRelativeResize="0">
            <a:picLocks noChangeArrowheads="1"/>
          </p:cNvPicPr>
          <p:nvPr/>
        </p:nvPicPr>
        <p:blipFill>
          <a:blip r:embed="rId4" cstate="print"/>
          <a:srcRect t="33573" r="52632" b="32854"/>
          <a:stretch>
            <a:fillRect/>
          </a:stretch>
        </p:blipFill>
        <p:spPr bwMode="auto">
          <a:xfrm>
            <a:off x="3243072" y="3886200"/>
            <a:ext cx="2167128" cy="1828800"/>
          </a:xfrm>
          <a:prstGeom prst="rect">
            <a:avLst/>
          </a:prstGeom>
          <a:noFill/>
        </p:spPr>
      </p:pic>
      <p:pic>
        <p:nvPicPr>
          <p:cNvPr id="1028" name="Picture 4" descr="C:\Users\Jeremy H\Desktop\Golgi AD Human PFC Spine paper\Figures in Illustrator\Figures JR has been working on\Figures as Tiffs\Figure 1_V8.tif"/>
          <p:cNvPicPr preferRelativeResize="0">
            <a:picLocks noChangeArrowheads="1"/>
          </p:cNvPicPr>
          <p:nvPr/>
        </p:nvPicPr>
        <p:blipFill>
          <a:blip r:embed="rId4" cstate="print"/>
          <a:srcRect t="66076" r="52777"/>
          <a:stretch>
            <a:fillRect/>
          </a:stretch>
        </p:blipFill>
        <p:spPr bwMode="auto">
          <a:xfrm>
            <a:off x="5605272" y="3872192"/>
            <a:ext cx="2167128" cy="1828800"/>
          </a:xfrm>
          <a:prstGeom prst="rect">
            <a:avLst/>
          </a:prstGeom>
          <a:noFill/>
        </p:spPr>
      </p:pic>
    </p:spTree>
    <p:extLst>
      <p:ext uri="{BB962C8B-B14F-4D97-AF65-F5344CB8AC3E}">
        <p14:creationId xmlns:p14="http://schemas.microsoft.com/office/powerpoint/2010/main" val="2389113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grpSp>
        <p:nvGrpSpPr>
          <p:cNvPr id="3" name="Group 7"/>
          <p:cNvGrpSpPr/>
          <p:nvPr/>
        </p:nvGrpSpPr>
        <p:grpSpPr>
          <a:xfrm>
            <a:off x="838200" y="1295400"/>
            <a:ext cx="7315200" cy="2504420"/>
            <a:chOff x="152400" y="1295400"/>
            <a:chExt cx="7315200" cy="2504420"/>
          </a:xfrm>
        </p:grpSpPr>
        <p:sp>
          <p:nvSpPr>
            <p:cNvPr id="9" name="TextBox 8"/>
            <p:cNvSpPr txBox="1"/>
            <p:nvPr/>
          </p:nvSpPr>
          <p:spPr>
            <a:xfrm>
              <a:off x="228600" y="3273623"/>
              <a:ext cx="2362200" cy="307777"/>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Healthy aging</a:t>
              </a:r>
              <a:endParaRPr lang="en-US" sz="1400" b="1" dirty="0">
                <a:solidFill>
                  <a:prstClr val="white"/>
                </a:solidFill>
                <a:latin typeface="Arial Rounded MT Bold" pitchFamily="34" charset="0"/>
              </a:endParaRPr>
            </a:p>
          </p:txBody>
        </p:sp>
        <p:sp>
          <p:nvSpPr>
            <p:cNvPr id="11" name="TextBox 10"/>
            <p:cNvSpPr txBox="1"/>
            <p:nvPr/>
          </p:nvSpPr>
          <p:spPr>
            <a:xfrm>
              <a:off x="5029200" y="3273623"/>
              <a:ext cx="24384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 </a:t>
              </a:r>
            </a:p>
            <a:p>
              <a:pPr algn="ctr"/>
              <a:r>
                <a:rPr lang="en-US" sz="1400" b="1" dirty="0" smtClean="0">
                  <a:solidFill>
                    <a:prstClr val="white"/>
                  </a:solidFill>
                  <a:latin typeface="Arial Rounded MT Bold" pitchFamily="34" charset="0"/>
                </a:rPr>
                <a:t> with dementia</a:t>
              </a:r>
              <a:endParaRPr lang="en-US" sz="1400" b="1" dirty="0">
                <a:solidFill>
                  <a:prstClr val="white"/>
                </a:solidFill>
                <a:latin typeface="Arial Rounded MT Bold" pitchFamily="34" charset="0"/>
              </a:endParaRPr>
            </a:p>
          </p:txBody>
        </p:sp>
        <p:grpSp>
          <p:nvGrpSpPr>
            <p:cNvPr id="4" name="Group 23"/>
            <p:cNvGrpSpPr/>
            <p:nvPr/>
          </p:nvGrpSpPr>
          <p:grpSpPr>
            <a:xfrm>
              <a:off x="152400" y="1295400"/>
              <a:ext cx="6934200" cy="1946384"/>
              <a:chOff x="152400" y="1295400"/>
              <a:chExt cx="6934200" cy="1946384"/>
            </a:xfrm>
          </p:grpSpPr>
          <p:pic>
            <p:nvPicPr>
              <p:cNvPr id="15" name="Picture 2"/>
              <p:cNvPicPr>
                <a:picLocks noChangeAspect="1" noChangeArrowheads="1"/>
              </p:cNvPicPr>
              <p:nvPr/>
            </p:nvPicPr>
            <p:blipFill>
              <a:blip r:embed="rId3" cstate="print"/>
              <a:srcRect/>
              <a:stretch>
                <a:fillRect/>
              </a:stretch>
            </p:blipFill>
            <p:spPr bwMode="auto">
              <a:xfrm>
                <a:off x="152400" y="1295400"/>
                <a:ext cx="4648200" cy="194638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0820"/>
              <a:stretch>
                <a:fillRect/>
              </a:stretch>
            </p:blipFill>
            <p:spPr bwMode="auto">
              <a:xfrm>
                <a:off x="4800600" y="1295400"/>
                <a:ext cx="2286000" cy="1946384"/>
              </a:xfrm>
              <a:prstGeom prst="rect">
                <a:avLst/>
              </a:prstGeom>
              <a:noFill/>
              <a:ln w="9525">
                <a:noFill/>
                <a:miter lim="800000"/>
                <a:headEnd/>
                <a:tailEnd/>
              </a:ln>
            </p:spPr>
          </p:pic>
          <p:sp>
            <p:nvSpPr>
              <p:cNvPr id="17" name="Rectangle 16"/>
              <p:cNvSpPr/>
              <p:nvPr/>
            </p:nvSpPr>
            <p:spPr>
              <a:xfrm>
                <a:off x="4800600" y="2438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2590800" y="3276600"/>
              <a:ext cx="2286000" cy="523220"/>
            </a:xfrm>
            <a:prstGeom prst="rect">
              <a:avLst/>
            </a:prstGeom>
            <a:noFill/>
          </p:spPr>
          <p:txBody>
            <a:bodyPr wrap="square" rtlCol="0">
              <a:spAutoFit/>
            </a:bodyPr>
            <a:lstStyle/>
            <a:p>
              <a:pPr algn="ctr"/>
              <a:r>
                <a:rPr lang="en-US" sz="1400" b="1" dirty="0" smtClean="0">
                  <a:solidFill>
                    <a:prstClr val="white"/>
                  </a:solidFill>
                  <a:latin typeface="Arial Rounded MT Bold" pitchFamily="34" charset="0"/>
                </a:rPr>
                <a:t>Alzheimer’s disease</a:t>
              </a:r>
            </a:p>
            <a:p>
              <a:pPr algn="ctr"/>
              <a:r>
                <a:rPr lang="en-US" sz="1400" b="1" dirty="0" smtClean="0">
                  <a:solidFill>
                    <a:prstClr val="white"/>
                  </a:solidFill>
                  <a:latin typeface="Arial Rounded MT Bold" pitchFamily="34" charset="0"/>
                </a:rPr>
                <a:t>with no dementia</a:t>
              </a:r>
              <a:endParaRPr lang="en-US" sz="1400" b="1" dirty="0">
                <a:solidFill>
                  <a:prstClr val="white"/>
                </a:solidFill>
                <a:latin typeface="Arial Rounded MT Bold" pitchFamily="34" charset="0"/>
              </a:endParaRPr>
            </a:p>
          </p:txBody>
        </p:sp>
      </p:grpSp>
      <p:sp>
        <p:nvSpPr>
          <p:cNvPr id="18" name="TextBox 17"/>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Are the number of synapses or dendritic spines different in Alzheimer’s patients with no dementia?</a:t>
            </a:r>
          </a:p>
        </p:txBody>
      </p:sp>
      <p:pic>
        <p:nvPicPr>
          <p:cNvPr id="1026" name="Picture 2" descr="C:\Users\Jeremy H\Desktop\Golgi AD Human PFC Spine paper\Figures in Illustrator\Figures JR has been working on\Figures as Tiffs\Figure 1_V8.tif"/>
          <p:cNvPicPr>
            <a:picLocks noChangeAspect="1" noChangeArrowheads="1"/>
          </p:cNvPicPr>
          <p:nvPr/>
        </p:nvPicPr>
        <p:blipFill>
          <a:blip r:embed="rId4" cstate="print"/>
          <a:srcRect l="46797" r="16434" b="61620"/>
          <a:stretch>
            <a:fillRect/>
          </a:stretch>
        </p:blipFill>
        <p:spPr bwMode="auto">
          <a:xfrm>
            <a:off x="838200" y="3733800"/>
            <a:ext cx="1937173" cy="2377440"/>
          </a:xfrm>
          <a:prstGeom prst="rect">
            <a:avLst/>
          </a:prstGeom>
          <a:noFill/>
          <a:ln>
            <a:solidFill>
              <a:schemeClr val="bg1"/>
            </a:solidFill>
          </a:ln>
        </p:spPr>
      </p:pic>
      <p:pic>
        <p:nvPicPr>
          <p:cNvPr id="2050" name="Picture 2" descr="C:\Users\jhersko\Desktop\Other impt stuff\Golgi AD Human PFC Spine paper\Annals revision\Figures for revision\Figures as images\Figure 7_MODEL_AN_V1.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3572" y="4325628"/>
            <a:ext cx="5871828" cy="116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80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Today’s seminar</a:t>
            </a:r>
            <a:endParaRPr lang="en-US" sz="2800" b="1" dirty="0">
              <a:solidFill>
                <a:prstClr val="white"/>
              </a:solidFill>
              <a:latin typeface="Arial Rounded MT Bold" pitchFamily="34" charset="0"/>
            </a:endParaRPr>
          </a:p>
        </p:txBody>
      </p:sp>
      <p:sp>
        <p:nvSpPr>
          <p:cNvPr id="11" name="TextBox 10"/>
          <p:cNvSpPr txBox="1"/>
          <p:nvPr/>
        </p:nvSpPr>
        <p:spPr>
          <a:xfrm>
            <a:off x="0" y="1794570"/>
            <a:ext cx="9144000" cy="3108543"/>
          </a:xfrm>
          <a:prstGeom prst="rect">
            <a:avLst/>
          </a:prstGeom>
          <a:noFill/>
        </p:spPr>
        <p:txBody>
          <a:bodyPr wrap="square" rtlCol="0">
            <a:spAutoFit/>
          </a:bodyPr>
          <a:lstStyle/>
          <a:p>
            <a:r>
              <a:rPr lang="en-US" sz="2800" b="1" dirty="0" smtClean="0">
                <a:solidFill>
                  <a:prstClr val="black">
                    <a:lumMod val="50000"/>
                    <a:lumOff val="50000"/>
                  </a:prstClr>
                </a:solidFill>
                <a:latin typeface="Arial Rounded MT Bold" pitchFamily="34" charset="0"/>
              </a:rPr>
              <a:t>a) Questioning a mystery of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black">
                    <a:lumMod val="50000"/>
                    <a:lumOff val="50000"/>
                  </a:prstClr>
                </a:solidFill>
                <a:latin typeface="Arial Rounded MT Bold" pitchFamily="34" charset="0"/>
              </a:rPr>
              <a:t>b) Making a discovery about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white"/>
                </a:solidFill>
                <a:latin typeface="Arial Rounded MT Bold" pitchFamily="34" charset="0"/>
              </a:rPr>
              <a:t>c) Testing a new therapeutic strategy</a:t>
            </a:r>
            <a:endParaRPr lang="en-US" sz="2800" b="1" dirty="0">
              <a:solidFill>
                <a:prstClr val="white"/>
              </a:solidFill>
              <a:latin typeface="Arial Rounded MT Bold" pitchFamily="34" charset="0"/>
            </a:endParaRPr>
          </a:p>
        </p:txBody>
      </p:sp>
      <p:grpSp>
        <p:nvGrpSpPr>
          <p:cNvPr id="8" name="Group 28"/>
          <p:cNvGrpSpPr/>
          <p:nvPr/>
        </p:nvGrpSpPr>
        <p:grpSpPr>
          <a:xfrm>
            <a:off x="0" y="6324600"/>
            <a:ext cx="9144000" cy="550164"/>
            <a:chOff x="0" y="6019800"/>
            <a:chExt cx="9144000" cy="550164"/>
          </a:xfrm>
        </p:grpSpPr>
        <p:sp>
          <p:nvSpPr>
            <p:cNvPr id="9" name="Rectangle 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spTree>
    <p:extLst>
      <p:ext uri="{BB962C8B-B14F-4D97-AF65-F5344CB8AC3E}">
        <p14:creationId xmlns:p14="http://schemas.microsoft.com/office/powerpoint/2010/main" val="137907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Targeting synapses or spines with a new drug candidate for Alzheimer’s disease treatment</a:t>
            </a:r>
          </a:p>
        </p:txBody>
      </p:sp>
      <p:grpSp>
        <p:nvGrpSpPr>
          <p:cNvPr id="2" name="Group 20"/>
          <p:cNvGrpSpPr/>
          <p:nvPr/>
        </p:nvGrpSpPr>
        <p:grpSpPr>
          <a:xfrm>
            <a:off x="723138" y="1310789"/>
            <a:ext cx="7735062" cy="4785211"/>
            <a:chOff x="723138" y="1219200"/>
            <a:chExt cx="7735062" cy="4785211"/>
          </a:xfrm>
        </p:grpSpPr>
        <p:grpSp>
          <p:nvGrpSpPr>
            <p:cNvPr id="3" name="Group 16"/>
            <p:cNvGrpSpPr/>
            <p:nvPr/>
          </p:nvGrpSpPr>
          <p:grpSpPr>
            <a:xfrm>
              <a:off x="723138" y="1219200"/>
              <a:ext cx="7697724" cy="4572000"/>
              <a:chOff x="381000" y="1143000"/>
              <a:chExt cx="7697724" cy="4572000"/>
            </a:xfrm>
          </p:grpSpPr>
          <p:grpSp>
            <p:nvGrpSpPr>
              <p:cNvPr id="4" name="Group 5"/>
              <p:cNvGrpSpPr/>
              <p:nvPr/>
            </p:nvGrpSpPr>
            <p:grpSpPr>
              <a:xfrm>
                <a:off x="381001" y="1143000"/>
                <a:ext cx="7696200" cy="2247563"/>
                <a:chOff x="381000" y="1143000"/>
                <a:chExt cx="8382001" cy="2447841"/>
              </a:xfrm>
            </p:grpSpPr>
            <p:pic>
              <p:nvPicPr>
                <p:cNvPr id="11" name="Picture 2" descr="C:\Documents and Settings\Jeremy Herskowitz\Desktop\UF Interview\Job talk UF\Images for Job talk UF\realz imagez\rgb\control zoom out.png"/>
                <p:cNvPicPr>
                  <a:picLocks noChangeAspect="1" noChangeArrowheads="1"/>
                </p:cNvPicPr>
                <p:nvPr/>
              </p:nvPicPr>
              <p:blipFill>
                <a:blip r:embed="rId2" cstate="print"/>
                <a:srcRect/>
                <a:stretch>
                  <a:fillRect/>
                </a:stretch>
              </p:blipFill>
              <p:spPr bwMode="auto">
                <a:xfrm>
                  <a:off x="381000" y="1143000"/>
                  <a:ext cx="8382001" cy="2447841"/>
                </a:xfrm>
                <a:prstGeom prst="rect">
                  <a:avLst/>
                </a:prstGeom>
                <a:noFill/>
              </p:spPr>
            </p:pic>
            <p:sp>
              <p:nvSpPr>
                <p:cNvPr id="12" name="TextBox 11"/>
                <p:cNvSpPr txBox="1"/>
                <p:nvPr/>
              </p:nvSpPr>
              <p:spPr>
                <a:xfrm>
                  <a:off x="7162800" y="1143000"/>
                  <a:ext cx="1600200" cy="400110"/>
                </a:xfrm>
                <a:prstGeom prst="rect">
                  <a:avLst/>
                </a:prstGeom>
                <a:noFill/>
              </p:spPr>
              <p:txBody>
                <a:bodyPr wrap="square" rtlCol="0">
                  <a:spAutoFit/>
                </a:bodyPr>
                <a:lstStyle/>
                <a:p>
                  <a:pPr algn="r"/>
                  <a:r>
                    <a:rPr lang="en-US" sz="2000" b="1" dirty="0" smtClean="0">
                      <a:solidFill>
                        <a:prstClr val="white"/>
                      </a:solidFill>
                      <a:latin typeface="Arial Rounded MT Bold" pitchFamily="34" charset="0"/>
                    </a:rPr>
                    <a:t>Mock</a:t>
                  </a:r>
                  <a:endParaRPr lang="en-US" sz="2000" b="1" dirty="0">
                    <a:solidFill>
                      <a:prstClr val="white"/>
                    </a:solidFill>
                    <a:latin typeface="Arial Rounded MT Bold" pitchFamily="34" charset="0"/>
                  </a:endParaRPr>
                </a:p>
              </p:txBody>
            </p:sp>
          </p:grpSp>
          <p:grpSp>
            <p:nvGrpSpPr>
              <p:cNvPr id="5" name="Group 6"/>
              <p:cNvGrpSpPr/>
              <p:nvPr/>
            </p:nvGrpSpPr>
            <p:grpSpPr>
              <a:xfrm>
                <a:off x="381000" y="3466992"/>
                <a:ext cx="7697724" cy="2248008"/>
                <a:chOff x="379476" y="3733801"/>
                <a:chExt cx="8385048" cy="2448731"/>
              </a:xfrm>
            </p:grpSpPr>
            <p:pic>
              <p:nvPicPr>
                <p:cNvPr id="14" name="Picture 3" descr="C:\Documents and Settings\Jeremy Herskowitz\Desktop\UF Interview\Job talk UF\Images for Job talk UF\realz imagez\rgb\drug zoom out.png"/>
                <p:cNvPicPr>
                  <a:picLocks noChangeAspect="1" noChangeArrowheads="1"/>
                </p:cNvPicPr>
                <p:nvPr/>
              </p:nvPicPr>
              <p:blipFill>
                <a:blip r:embed="rId3" cstate="print"/>
                <a:srcRect/>
                <a:stretch>
                  <a:fillRect/>
                </a:stretch>
              </p:blipFill>
              <p:spPr bwMode="auto">
                <a:xfrm>
                  <a:off x="379476" y="3733801"/>
                  <a:ext cx="8385048" cy="2448731"/>
                </a:xfrm>
                <a:prstGeom prst="rect">
                  <a:avLst/>
                </a:prstGeom>
                <a:noFill/>
              </p:spPr>
            </p:pic>
            <p:sp>
              <p:nvSpPr>
                <p:cNvPr id="15" name="TextBox 14"/>
                <p:cNvSpPr txBox="1"/>
                <p:nvPr/>
              </p:nvSpPr>
              <p:spPr>
                <a:xfrm>
                  <a:off x="7162800" y="3745468"/>
                  <a:ext cx="1600200" cy="400110"/>
                </a:xfrm>
                <a:prstGeom prst="rect">
                  <a:avLst/>
                </a:prstGeom>
                <a:noFill/>
              </p:spPr>
              <p:txBody>
                <a:bodyPr wrap="square" rtlCol="0">
                  <a:spAutoFit/>
                </a:bodyPr>
                <a:lstStyle/>
                <a:p>
                  <a:pPr algn="r"/>
                  <a:r>
                    <a:rPr lang="en-US" sz="2000" b="1" dirty="0" smtClean="0">
                      <a:solidFill>
                        <a:prstClr val="white"/>
                      </a:solidFill>
                      <a:latin typeface="Arial Rounded MT Bold" pitchFamily="34" charset="0"/>
                    </a:rPr>
                    <a:t>Y-27632</a:t>
                  </a:r>
                  <a:endParaRPr lang="en-US" sz="2000" b="1" dirty="0">
                    <a:solidFill>
                      <a:prstClr val="white"/>
                    </a:solidFill>
                    <a:latin typeface="Arial Rounded MT Bold" pitchFamily="34" charset="0"/>
                  </a:endParaRPr>
                </a:p>
              </p:txBody>
            </p:sp>
          </p:grpSp>
        </p:grpSp>
        <p:sp>
          <p:nvSpPr>
            <p:cNvPr id="16" name="TextBox 15"/>
            <p:cNvSpPr txBox="1"/>
            <p:nvPr/>
          </p:nvSpPr>
          <p:spPr>
            <a:xfrm>
              <a:off x="5410200" y="5773579"/>
              <a:ext cx="3048000" cy="230832"/>
            </a:xfrm>
            <a:prstGeom prst="rect">
              <a:avLst/>
            </a:prstGeom>
            <a:noFill/>
          </p:spPr>
          <p:txBody>
            <a:bodyPr wrap="square" rtlCol="0">
              <a:spAutoFit/>
            </a:bodyPr>
            <a:lstStyle/>
            <a:p>
              <a:pPr algn="r"/>
              <a:r>
                <a:rPr lang="de-DE" sz="900" dirty="0" smtClean="0">
                  <a:solidFill>
                    <a:prstClr val="white"/>
                  </a:solidFill>
                  <a:latin typeface="Arial Rounded MT Bold" pitchFamily="34" charset="0"/>
                </a:rPr>
                <a:t>Swanger et al Cellular Logistics  2015</a:t>
              </a:r>
              <a:endParaRPr lang="en-US" sz="900" dirty="0">
                <a:solidFill>
                  <a:prstClr val="white"/>
                </a:solidFill>
                <a:latin typeface="Arial Rounded MT Bold" pitchFamily="34" charset="0"/>
              </a:endParaRPr>
            </a:p>
          </p:txBody>
        </p:sp>
      </p:grpSp>
      <p:grpSp>
        <p:nvGrpSpPr>
          <p:cNvPr id="8" name="Group 28"/>
          <p:cNvGrpSpPr/>
          <p:nvPr/>
        </p:nvGrpSpPr>
        <p:grpSpPr>
          <a:xfrm>
            <a:off x="0" y="6324600"/>
            <a:ext cx="9144000" cy="550164"/>
            <a:chOff x="0" y="6019800"/>
            <a:chExt cx="9144000" cy="550164"/>
          </a:xfrm>
        </p:grpSpPr>
        <p:sp>
          <p:nvSpPr>
            <p:cNvPr id="19" name="Rectangle 1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4" descr="C:\Users\Jeremy H\Desktop\Emory Seminar 12-1-2016\Images for talk\UAB_WORDMARK.png"/>
            <p:cNvPicPr>
              <a:picLocks noChangeAspect="1" noChangeArrowheads="1"/>
            </p:cNvPicPr>
            <p:nvPr/>
          </p:nvPicPr>
          <p:blipFill>
            <a:blip r:embed="rId4" cstate="print"/>
            <a:srcRect/>
            <a:stretch>
              <a:fillRect/>
            </a:stretch>
          </p:blipFill>
          <p:spPr bwMode="auto">
            <a:xfrm>
              <a:off x="6248400" y="6019800"/>
              <a:ext cx="2895600" cy="550164"/>
            </a:xfrm>
            <a:prstGeom prst="rect">
              <a:avLst/>
            </a:prstGeom>
            <a:solidFill>
              <a:schemeClr val="bg1"/>
            </a:solidFill>
          </p:spPr>
        </p:pic>
      </p:grpSp>
    </p:spTree>
    <p:extLst>
      <p:ext uri="{BB962C8B-B14F-4D97-AF65-F5344CB8AC3E}">
        <p14:creationId xmlns:p14="http://schemas.microsoft.com/office/powerpoint/2010/main" val="192141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9834"/>
            <a:ext cx="5867400" cy="4558860"/>
          </a:xfrm>
        </p:spPr>
        <p:txBody>
          <a:bodyPr/>
          <a:lstStyle/>
          <a:p>
            <a:r>
              <a:rPr lang="en-US" dirty="0" smtClean="0"/>
              <a:t>Saying “dementia” is like saying “back pain”</a:t>
            </a:r>
          </a:p>
          <a:p>
            <a:pPr lvl="1"/>
            <a:r>
              <a:rPr lang="en-US" dirty="0" smtClean="0"/>
              <a:t>It describes the symptoms</a:t>
            </a:r>
          </a:p>
          <a:p>
            <a:r>
              <a:rPr lang="en-US" dirty="0" smtClean="0"/>
              <a:t>There are many causes of back pain</a:t>
            </a:r>
          </a:p>
          <a:p>
            <a:pPr lvl="1"/>
            <a:r>
              <a:rPr lang="en-US" dirty="0" smtClean="0"/>
              <a:t>Pinched nerve, slipped disk, arthritis, fracture</a:t>
            </a:r>
          </a:p>
          <a:p>
            <a:r>
              <a:rPr lang="en-US" dirty="0" smtClean="0"/>
              <a:t>There are many causes of dementia</a:t>
            </a:r>
          </a:p>
          <a:p>
            <a:pPr lvl="1"/>
            <a:r>
              <a:rPr lang="en-US" dirty="0" smtClean="0"/>
              <a:t>Alzheimer’s disease is the most common cause in older people</a:t>
            </a:r>
          </a:p>
          <a:p>
            <a:pPr lvl="1"/>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r>
              <a:rPr lang="en-US" sz="3200" dirty="0" smtClean="0"/>
              <a:t>Alzheimer’s Disease vs. Dementia</a:t>
            </a:r>
            <a:r>
              <a:rPr lang="en-US" dirty="0" smtClean="0"/>
              <a:t/>
            </a:r>
            <a:br>
              <a:rPr lang="en-US" dirty="0" smtClean="0"/>
            </a:br>
            <a:r>
              <a:rPr lang="en-US" i="1" dirty="0" smtClean="0"/>
              <a:t>Understanding the differences</a:t>
            </a:r>
            <a:endParaRPr lang="en-US" i="1" dirty="0"/>
          </a:p>
        </p:txBody>
      </p:sp>
      <p:pic>
        <p:nvPicPr>
          <p:cNvPr id="13" name="Picture 5" descr="Low back pain"/>
          <p:cNvPicPr>
            <a:picLocks noChangeAspect="1" noChangeArrowheads="1"/>
          </p:cNvPicPr>
          <p:nvPr/>
        </p:nvPicPr>
        <p:blipFill>
          <a:blip r:embed="rId2" cstate="print"/>
          <a:srcRect/>
          <a:stretch>
            <a:fillRect/>
          </a:stretch>
        </p:blipFill>
        <p:spPr bwMode="auto">
          <a:xfrm>
            <a:off x="7010400" y="990600"/>
            <a:ext cx="1574800" cy="1609313"/>
          </a:xfrm>
          <a:prstGeom prst="rect">
            <a:avLst/>
          </a:prstGeom>
          <a:noFill/>
          <a:ln w="9525">
            <a:solidFill>
              <a:schemeClr val="tx1"/>
            </a:solidFill>
            <a:miter lim="800000"/>
            <a:headEnd/>
            <a:tailEnd/>
          </a:ln>
          <a:effectLst/>
        </p:spPr>
      </p:pic>
      <p:pic>
        <p:nvPicPr>
          <p:cNvPr id="14" name="Picture 8" descr="low_back_pain_cause03"/>
          <p:cNvPicPr>
            <a:picLocks noChangeAspect="1" noChangeArrowheads="1"/>
          </p:cNvPicPr>
          <p:nvPr/>
        </p:nvPicPr>
        <p:blipFill>
          <a:blip r:embed="rId3" cstate="print"/>
          <a:srcRect/>
          <a:stretch>
            <a:fillRect/>
          </a:stretch>
        </p:blipFill>
        <p:spPr bwMode="auto">
          <a:xfrm>
            <a:off x="7046686" y="2819400"/>
            <a:ext cx="1600200" cy="1600200"/>
          </a:xfrm>
          <a:prstGeom prst="rect">
            <a:avLst/>
          </a:prstGeom>
          <a:noFill/>
          <a:ln w="9525">
            <a:solidFill>
              <a:schemeClr val="tx1"/>
            </a:solidFill>
            <a:miter lim="800000"/>
            <a:headEnd/>
            <a:tailEnd/>
          </a:ln>
          <a:effectLst/>
        </p:spPr>
      </p:pic>
      <p:pic>
        <p:nvPicPr>
          <p:cNvPr id="15" name="Picture 12" descr="Neuritic plaque B-Amyloid-2"/>
          <p:cNvPicPr>
            <a:picLocks noChangeAspect="1" noChangeArrowheads="1"/>
          </p:cNvPicPr>
          <p:nvPr/>
        </p:nvPicPr>
        <p:blipFill>
          <a:blip r:embed="rId4" cstate="print"/>
          <a:srcRect/>
          <a:stretch>
            <a:fillRect/>
          </a:stretch>
        </p:blipFill>
        <p:spPr bwMode="auto">
          <a:xfrm>
            <a:off x="7064149" y="4724400"/>
            <a:ext cx="1582737" cy="1599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928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2"/>
          <p:cNvGrpSpPr/>
          <p:nvPr/>
        </p:nvGrpSpPr>
        <p:grpSpPr>
          <a:xfrm>
            <a:off x="457200" y="1750368"/>
            <a:ext cx="8305800" cy="3888432"/>
            <a:chOff x="457200" y="1600200"/>
            <a:chExt cx="8305800" cy="3888432"/>
          </a:xfrm>
        </p:grpSpPr>
        <p:sp>
          <p:nvSpPr>
            <p:cNvPr id="16" name="TextBox 15"/>
            <p:cNvSpPr txBox="1"/>
            <p:nvPr/>
          </p:nvSpPr>
          <p:spPr>
            <a:xfrm>
              <a:off x="5715000" y="5257800"/>
              <a:ext cx="3048000" cy="230832"/>
            </a:xfrm>
            <a:prstGeom prst="rect">
              <a:avLst/>
            </a:prstGeom>
            <a:noFill/>
          </p:spPr>
          <p:txBody>
            <a:bodyPr wrap="square" rtlCol="0">
              <a:spAutoFit/>
            </a:bodyPr>
            <a:lstStyle/>
            <a:p>
              <a:pPr algn="r"/>
              <a:r>
                <a:rPr lang="de-DE" sz="900" dirty="0" smtClean="0">
                  <a:solidFill>
                    <a:prstClr val="white"/>
                  </a:solidFill>
                  <a:latin typeface="Arial Rounded MT Bold" pitchFamily="34" charset="0"/>
                </a:rPr>
                <a:t>Swanger et al Cellular Logistics  2015</a:t>
              </a:r>
              <a:endParaRPr lang="en-US" sz="900" dirty="0">
                <a:solidFill>
                  <a:prstClr val="white"/>
                </a:solidFill>
                <a:latin typeface="Arial Rounded MT Bold" pitchFamily="34" charset="0"/>
              </a:endParaRPr>
            </a:p>
          </p:txBody>
        </p:sp>
        <p:grpSp>
          <p:nvGrpSpPr>
            <p:cNvPr id="3" name="Group 18"/>
            <p:cNvGrpSpPr/>
            <p:nvPr/>
          </p:nvGrpSpPr>
          <p:grpSpPr>
            <a:xfrm>
              <a:off x="457200" y="1600200"/>
              <a:ext cx="8229600" cy="3657600"/>
              <a:chOff x="457200" y="1600200"/>
              <a:chExt cx="8229600" cy="3657600"/>
            </a:xfrm>
          </p:grpSpPr>
          <p:sp>
            <p:nvSpPr>
              <p:cNvPr id="18" name="Rectangle 17"/>
              <p:cNvSpPr/>
              <p:nvPr/>
            </p:nvSpPr>
            <p:spPr>
              <a:xfrm>
                <a:off x="457200" y="1600200"/>
                <a:ext cx="82296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2" descr="C:\Users\Jeremy H\Desktop\Cellular Logistics\Illustrator Figure Files\Figures as TIFFs\Figure 2 V1_CL.tif"/>
              <p:cNvPicPr>
                <a:picLocks noChangeAspect="1" noChangeArrowheads="1"/>
              </p:cNvPicPr>
              <p:nvPr/>
            </p:nvPicPr>
            <p:blipFill>
              <a:blip r:embed="rId2" cstate="print"/>
              <a:srcRect b="15584"/>
              <a:stretch>
                <a:fillRect/>
              </a:stretch>
            </p:blipFill>
            <p:spPr bwMode="auto">
              <a:xfrm>
                <a:off x="550664" y="1714500"/>
                <a:ext cx="8042673" cy="3429000"/>
              </a:xfrm>
              <a:prstGeom prst="rect">
                <a:avLst/>
              </a:prstGeom>
              <a:noFill/>
            </p:spPr>
          </p:pic>
        </p:grpSp>
      </p:grpSp>
      <p:grpSp>
        <p:nvGrpSpPr>
          <p:cNvPr id="4" name="Group 28"/>
          <p:cNvGrpSpPr/>
          <p:nvPr/>
        </p:nvGrpSpPr>
        <p:grpSpPr>
          <a:xfrm>
            <a:off x="0" y="6324600"/>
            <a:ext cx="9144000" cy="550164"/>
            <a:chOff x="0" y="6019800"/>
            <a:chExt cx="9144000" cy="550164"/>
          </a:xfrm>
        </p:grpSpPr>
        <p:sp>
          <p:nvSpPr>
            <p:cNvPr id="11" name="Rectangle 10"/>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C:\Users\Jeremy H\Desktop\Emory Seminar 12-1-2016\Images for talk\UAB_WORDMARK.png"/>
            <p:cNvPicPr>
              <a:picLocks noChangeAspect="1" noChangeArrowheads="1"/>
            </p:cNvPicPr>
            <p:nvPr/>
          </p:nvPicPr>
          <p:blipFill>
            <a:blip r:embed="rId3" cstate="print"/>
            <a:srcRect/>
            <a:stretch>
              <a:fillRect/>
            </a:stretch>
          </p:blipFill>
          <p:spPr bwMode="auto">
            <a:xfrm>
              <a:off x="6248400" y="6019800"/>
              <a:ext cx="2895600" cy="550164"/>
            </a:xfrm>
            <a:prstGeom prst="rect">
              <a:avLst/>
            </a:prstGeom>
            <a:solidFill>
              <a:schemeClr val="bg1"/>
            </a:solidFill>
          </p:spPr>
        </p:pic>
      </p:grpSp>
      <p:sp>
        <p:nvSpPr>
          <p:cNvPr id="13" name="TextBox 12"/>
          <p:cNvSpPr txBox="1"/>
          <p:nvPr/>
        </p:nvSpPr>
        <p:spPr>
          <a:xfrm>
            <a:off x="0" y="36493"/>
            <a:ext cx="9144000" cy="954107"/>
          </a:xfrm>
          <a:prstGeom prst="rect">
            <a:avLst/>
          </a:prstGeom>
          <a:noFill/>
        </p:spPr>
        <p:txBody>
          <a:bodyPr wrap="square" rtlCol="0">
            <a:spAutoFit/>
          </a:bodyPr>
          <a:lstStyle/>
          <a:p>
            <a:r>
              <a:rPr lang="en-US" sz="2800" b="1" dirty="0" smtClean="0">
                <a:solidFill>
                  <a:prstClr val="white"/>
                </a:solidFill>
                <a:latin typeface="Arial Rounded MT Bold" pitchFamily="34" charset="0"/>
              </a:rPr>
              <a:t>This drug increases the number of synapses or spines: a possible Alzheimer’s treatment</a:t>
            </a:r>
          </a:p>
        </p:txBody>
      </p:sp>
    </p:spTree>
    <p:extLst>
      <p:ext uri="{BB962C8B-B14F-4D97-AF65-F5344CB8AC3E}">
        <p14:creationId xmlns:p14="http://schemas.microsoft.com/office/powerpoint/2010/main" val="850020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0" y="6324600"/>
            <a:ext cx="9144000" cy="550164"/>
            <a:chOff x="0" y="6019800"/>
            <a:chExt cx="9144000" cy="550164"/>
          </a:xfrm>
        </p:grpSpPr>
        <p:sp>
          <p:nvSpPr>
            <p:cNvPr id="2" name="Rectangle 1"/>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descr="C:\Users\Jeremy H\Desktop\Emory Seminar 12-1-2016\Images for talk\UAB_WORDMARK.png"/>
            <p:cNvPicPr>
              <a:picLocks noChangeAspect="1" noChangeArrowheads="1"/>
            </p:cNvPicPr>
            <p:nvPr/>
          </p:nvPicPr>
          <p:blipFill>
            <a:blip r:embed="rId3" cstate="print"/>
            <a:srcRect/>
            <a:stretch>
              <a:fillRect/>
            </a:stretch>
          </p:blipFill>
          <p:spPr bwMode="auto">
            <a:xfrm>
              <a:off x="6248400" y="6019800"/>
              <a:ext cx="2895600" cy="550164"/>
            </a:xfrm>
            <a:prstGeom prst="rect">
              <a:avLst/>
            </a:prstGeom>
            <a:solidFill>
              <a:schemeClr val="bg1"/>
            </a:solidFill>
          </p:spPr>
        </p:pic>
      </p:grpSp>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Acknowledgements and collaborations</a:t>
            </a:r>
          </a:p>
        </p:txBody>
      </p:sp>
      <p:grpSp>
        <p:nvGrpSpPr>
          <p:cNvPr id="4" name="Group 16"/>
          <p:cNvGrpSpPr/>
          <p:nvPr/>
        </p:nvGrpSpPr>
        <p:grpSpPr>
          <a:xfrm>
            <a:off x="76200" y="1143000"/>
            <a:ext cx="9067800" cy="1700972"/>
            <a:chOff x="457200" y="3505200"/>
            <a:chExt cx="9067800" cy="1700972"/>
          </a:xfrm>
        </p:grpSpPr>
        <p:sp>
          <p:nvSpPr>
            <p:cNvPr id="18" name="TextBox 17"/>
            <p:cNvSpPr txBox="1"/>
            <p:nvPr/>
          </p:nvSpPr>
          <p:spPr>
            <a:xfrm>
              <a:off x="457200" y="3505200"/>
              <a:ext cx="2209800" cy="369332"/>
            </a:xfrm>
            <a:prstGeom prst="rect">
              <a:avLst/>
            </a:prstGeom>
            <a:noFill/>
          </p:spPr>
          <p:txBody>
            <a:bodyPr wrap="square" rtlCol="0">
              <a:spAutoFit/>
            </a:bodyPr>
            <a:lstStyle/>
            <a:p>
              <a:r>
                <a:rPr lang="en-US" b="1" dirty="0" smtClean="0">
                  <a:solidFill>
                    <a:srgbClr val="1E6B52"/>
                  </a:solidFill>
                  <a:latin typeface="Arial Rounded MT Bold" pitchFamily="34" charset="0"/>
                </a:rPr>
                <a:t>Herskowitz </a:t>
              </a:r>
              <a:r>
                <a:rPr lang="en-US" b="1" dirty="0">
                  <a:solidFill>
                    <a:srgbClr val="1E6B52"/>
                  </a:solidFill>
                  <a:latin typeface="Arial Rounded MT Bold" pitchFamily="34" charset="0"/>
                </a:rPr>
                <a:t>lab</a:t>
              </a:r>
            </a:p>
          </p:txBody>
        </p:sp>
        <p:sp>
          <p:nvSpPr>
            <p:cNvPr id="19" name="TextBox 18"/>
            <p:cNvSpPr txBox="1"/>
            <p:nvPr/>
          </p:nvSpPr>
          <p:spPr>
            <a:xfrm>
              <a:off x="533400" y="3770769"/>
              <a:ext cx="2514600" cy="1169551"/>
            </a:xfrm>
            <a:prstGeom prst="rect">
              <a:avLst/>
            </a:prstGeom>
            <a:noFill/>
          </p:spPr>
          <p:txBody>
            <a:bodyPr wrap="square" rtlCol="0">
              <a:spAutoFit/>
            </a:bodyPr>
            <a:lstStyle/>
            <a:p>
              <a:r>
                <a:rPr lang="en-US" sz="1400" dirty="0" smtClean="0">
                  <a:solidFill>
                    <a:prstClr val="white"/>
                  </a:solidFill>
                  <a:latin typeface="Arial Rounded MT Bold" pitchFamily="34" charset="0"/>
                </a:rPr>
                <a:t>Ben </a:t>
              </a:r>
              <a:r>
                <a:rPr lang="en-US" sz="1400" dirty="0" err="1" smtClean="0">
                  <a:solidFill>
                    <a:prstClr val="white"/>
                  </a:solidFill>
                  <a:latin typeface="Arial Rounded MT Bold" pitchFamily="34" charset="0"/>
                </a:rPr>
                <a:t>Boros</a:t>
              </a:r>
              <a:endParaRPr lang="en-US" sz="1400" dirty="0" smtClean="0">
                <a:solidFill>
                  <a:prstClr val="white"/>
                </a:solidFill>
                <a:latin typeface="Arial Rounded MT Bold" pitchFamily="34" charset="0"/>
              </a:endParaRPr>
            </a:p>
            <a:p>
              <a:r>
                <a:rPr lang="en-US" sz="1400" dirty="0" smtClean="0">
                  <a:solidFill>
                    <a:prstClr val="white"/>
                  </a:solidFill>
                  <a:latin typeface="Arial Rounded MT Bold" pitchFamily="34" charset="0"/>
                </a:rPr>
                <a:t>Erik Gentry</a:t>
              </a:r>
            </a:p>
            <a:p>
              <a:r>
                <a:rPr lang="en-US" sz="1400" dirty="0" smtClean="0">
                  <a:solidFill>
                    <a:prstClr val="white"/>
                  </a:solidFill>
                  <a:latin typeface="Arial Rounded MT Bold" pitchFamily="34" charset="0"/>
                </a:rPr>
                <a:t>Kelsey </a:t>
              </a:r>
              <a:r>
                <a:rPr lang="en-US" sz="1400" dirty="0" err="1" smtClean="0">
                  <a:solidFill>
                    <a:prstClr val="white"/>
                  </a:solidFill>
                  <a:latin typeface="Arial Rounded MT Bold" pitchFamily="34" charset="0"/>
                </a:rPr>
                <a:t>Greathouse</a:t>
              </a:r>
              <a:endParaRPr lang="en-US" sz="1400" dirty="0" smtClean="0">
                <a:solidFill>
                  <a:prstClr val="white"/>
                </a:solidFill>
                <a:latin typeface="Arial Rounded MT Bold" pitchFamily="34" charset="0"/>
              </a:endParaRPr>
            </a:p>
            <a:p>
              <a:r>
                <a:rPr lang="en-US" sz="1400" dirty="0" smtClean="0">
                  <a:solidFill>
                    <a:prstClr val="white"/>
                  </a:solidFill>
                  <a:latin typeface="Arial Rounded MT Bold" pitchFamily="34" charset="0"/>
                </a:rPr>
                <a:t>Ben Henderson</a:t>
              </a:r>
            </a:p>
            <a:p>
              <a:r>
                <a:rPr lang="en-US" sz="1400" dirty="0" smtClean="0">
                  <a:solidFill>
                    <a:prstClr val="white"/>
                  </a:solidFill>
                  <a:latin typeface="Arial Rounded MT Bold" pitchFamily="34" charset="0"/>
                </a:rPr>
                <a:t>Kendall Curtis</a:t>
              </a:r>
            </a:p>
          </p:txBody>
        </p:sp>
        <p:sp>
          <p:nvSpPr>
            <p:cNvPr id="20" name="TextBox 19"/>
            <p:cNvSpPr txBox="1"/>
            <p:nvPr/>
          </p:nvSpPr>
          <p:spPr>
            <a:xfrm>
              <a:off x="3048000" y="3505200"/>
              <a:ext cx="2514600" cy="369332"/>
            </a:xfrm>
            <a:prstGeom prst="rect">
              <a:avLst/>
            </a:prstGeom>
            <a:noFill/>
          </p:spPr>
          <p:txBody>
            <a:bodyPr wrap="square" rtlCol="0">
              <a:spAutoFit/>
            </a:bodyPr>
            <a:lstStyle/>
            <a:p>
              <a:r>
                <a:rPr lang="en-US" b="1" dirty="0" smtClean="0">
                  <a:solidFill>
                    <a:srgbClr val="1E6B52"/>
                  </a:solidFill>
                  <a:latin typeface="Arial Rounded MT Bold" pitchFamily="34" charset="0"/>
                </a:rPr>
                <a:t>Collaborators</a:t>
              </a:r>
              <a:endParaRPr lang="en-US" b="1" dirty="0">
                <a:solidFill>
                  <a:srgbClr val="1E6B52"/>
                </a:solidFill>
                <a:latin typeface="Arial Rounded MT Bold" pitchFamily="34" charset="0"/>
              </a:endParaRPr>
            </a:p>
          </p:txBody>
        </p:sp>
        <p:sp>
          <p:nvSpPr>
            <p:cNvPr id="21" name="TextBox 20"/>
            <p:cNvSpPr txBox="1"/>
            <p:nvPr/>
          </p:nvSpPr>
          <p:spPr>
            <a:xfrm>
              <a:off x="3124200" y="3821177"/>
              <a:ext cx="6400800" cy="1384995"/>
            </a:xfrm>
            <a:prstGeom prst="rect">
              <a:avLst/>
            </a:prstGeom>
            <a:noFill/>
          </p:spPr>
          <p:txBody>
            <a:bodyPr wrap="square" rtlCol="0">
              <a:spAutoFit/>
            </a:bodyPr>
            <a:lstStyle/>
            <a:p>
              <a:r>
                <a:rPr lang="en-US" sz="1400" dirty="0" smtClean="0">
                  <a:solidFill>
                    <a:prstClr val="white"/>
                  </a:solidFill>
                  <a:latin typeface="Arial Rounded MT Bold" pitchFamily="34" charset="0"/>
                </a:rPr>
                <a:t>Emory ADRC:		</a:t>
              </a:r>
            </a:p>
            <a:p>
              <a:r>
                <a:rPr lang="en-US" sz="1400" dirty="0" smtClean="0">
                  <a:solidFill>
                    <a:prstClr val="white"/>
                  </a:solidFill>
                  <a:latin typeface="Arial Rounded MT Bold" pitchFamily="34" charset="0"/>
                </a:rPr>
                <a:t>Marla Gearing, PhD		</a:t>
              </a:r>
            </a:p>
            <a:p>
              <a:endParaRPr lang="en-US" sz="1400" dirty="0" smtClean="0">
                <a:solidFill>
                  <a:prstClr val="white"/>
                </a:solidFill>
                <a:latin typeface="Arial Rounded MT Bold" pitchFamily="34" charset="0"/>
              </a:endParaRPr>
            </a:p>
            <a:p>
              <a:r>
                <a:rPr lang="en-US" sz="1400" dirty="0" smtClean="0">
                  <a:solidFill>
                    <a:prstClr val="white"/>
                  </a:solidFill>
                  <a:latin typeface="Arial Rounded MT Bold" pitchFamily="34" charset="0"/>
                </a:rPr>
                <a:t>Reaction Biology Corporation:</a:t>
              </a:r>
            </a:p>
            <a:p>
              <a:r>
                <a:rPr lang="en-US" sz="1400" dirty="0" err="1" smtClean="0">
                  <a:solidFill>
                    <a:prstClr val="white"/>
                  </a:solidFill>
                  <a:latin typeface="Arial Rounded MT Bold" pitchFamily="34" charset="0"/>
                </a:rPr>
                <a:t>Yangbo</a:t>
              </a:r>
              <a:r>
                <a:rPr lang="en-US" sz="1400" dirty="0" smtClean="0">
                  <a:solidFill>
                    <a:prstClr val="white"/>
                  </a:solidFill>
                  <a:latin typeface="Arial Rounded MT Bold" pitchFamily="34" charset="0"/>
                </a:rPr>
                <a:t> </a:t>
              </a:r>
              <a:r>
                <a:rPr lang="en-US" sz="1400" dirty="0" err="1" smtClean="0">
                  <a:solidFill>
                    <a:prstClr val="white"/>
                  </a:solidFill>
                  <a:latin typeface="Arial Rounded MT Bold" pitchFamily="34" charset="0"/>
                </a:rPr>
                <a:t>Feng</a:t>
              </a:r>
              <a:r>
                <a:rPr lang="en-US" sz="1400" dirty="0" smtClean="0">
                  <a:solidFill>
                    <a:prstClr val="white"/>
                  </a:solidFill>
                  <a:latin typeface="Arial Rounded MT Bold" pitchFamily="34" charset="0"/>
                </a:rPr>
                <a:t>, PhD</a:t>
              </a:r>
            </a:p>
            <a:p>
              <a:endParaRPr lang="en-US" sz="1400" dirty="0" smtClean="0">
                <a:solidFill>
                  <a:prstClr val="white"/>
                </a:solidFill>
                <a:latin typeface="Arial Rounded MT Bold" pitchFamily="34" charset="0"/>
              </a:endParaRPr>
            </a:p>
          </p:txBody>
        </p:sp>
      </p:grpSp>
      <p:grpSp>
        <p:nvGrpSpPr>
          <p:cNvPr id="5" name="Group 27"/>
          <p:cNvGrpSpPr/>
          <p:nvPr/>
        </p:nvGrpSpPr>
        <p:grpSpPr>
          <a:xfrm>
            <a:off x="76200" y="3124200"/>
            <a:ext cx="2362200" cy="1828800"/>
            <a:chOff x="76200" y="3124200"/>
            <a:chExt cx="2362200" cy="1828800"/>
          </a:xfrm>
        </p:grpSpPr>
        <p:sp>
          <p:nvSpPr>
            <p:cNvPr id="22" name="TextBox 21"/>
            <p:cNvSpPr txBox="1"/>
            <p:nvPr/>
          </p:nvSpPr>
          <p:spPr>
            <a:xfrm>
              <a:off x="76200" y="3124200"/>
              <a:ext cx="2286000" cy="369332"/>
            </a:xfrm>
            <a:prstGeom prst="rect">
              <a:avLst/>
            </a:prstGeom>
            <a:noFill/>
          </p:spPr>
          <p:txBody>
            <a:bodyPr wrap="square" rtlCol="0">
              <a:spAutoFit/>
            </a:bodyPr>
            <a:lstStyle/>
            <a:p>
              <a:r>
                <a:rPr lang="en-US" b="1" dirty="0">
                  <a:solidFill>
                    <a:srgbClr val="1E6B52"/>
                  </a:solidFill>
                  <a:latin typeface="Arial Rounded MT Bold" pitchFamily="34" charset="0"/>
                </a:rPr>
                <a:t>Funding </a:t>
              </a:r>
              <a:r>
                <a:rPr lang="en-US" b="1" dirty="0" smtClean="0">
                  <a:solidFill>
                    <a:srgbClr val="1E6B52"/>
                  </a:solidFill>
                  <a:latin typeface="Arial Rounded MT Bold" pitchFamily="34" charset="0"/>
                </a:rPr>
                <a:t>sources</a:t>
              </a:r>
              <a:endParaRPr lang="en-US" b="1" dirty="0">
                <a:solidFill>
                  <a:srgbClr val="1E6B52"/>
                </a:solidFill>
                <a:latin typeface="Arial Rounded MT Bold" pitchFamily="34" charset="0"/>
              </a:endParaRPr>
            </a:p>
          </p:txBody>
        </p:sp>
        <p:grpSp>
          <p:nvGrpSpPr>
            <p:cNvPr id="8" name="Group 26"/>
            <p:cNvGrpSpPr/>
            <p:nvPr/>
          </p:nvGrpSpPr>
          <p:grpSpPr>
            <a:xfrm>
              <a:off x="152400" y="3581400"/>
              <a:ext cx="2286000" cy="1371600"/>
              <a:chOff x="76200" y="3657600"/>
              <a:chExt cx="2286000" cy="1371600"/>
            </a:xfrm>
          </p:grpSpPr>
          <p:sp>
            <p:nvSpPr>
              <p:cNvPr id="26" name="Rectangle 25"/>
              <p:cNvSpPr/>
              <p:nvPr/>
            </p:nvSpPr>
            <p:spPr>
              <a:xfrm>
                <a:off x="76200" y="3657600"/>
                <a:ext cx="2286000" cy="1371600"/>
              </a:xfrm>
              <a:prstGeom prst="rect">
                <a:avLst/>
              </a:prstGeom>
              <a:solidFill>
                <a:schemeClr val="bg1"/>
              </a:solidFill>
              <a:ln>
                <a:solidFill>
                  <a:srgbClr val="1E6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pic>
            <p:nvPicPr>
              <p:cNvPr id="23" name="Picture 22" descr="act01_clip_image001.gif"/>
              <p:cNvPicPr>
                <a:picLocks noChangeAspect="1"/>
              </p:cNvPicPr>
              <p:nvPr/>
            </p:nvPicPr>
            <p:blipFill>
              <a:blip r:embed="rId4" cstate="print"/>
              <a:stretch>
                <a:fillRect/>
              </a:stretch>
            </p:blipFill>
            <p:spPr>
              <a:xfrm>
                <a:off x="152401" y="3749427"/>
                <a:ext cx="2133600" cy="460683"/>
              </a:xfrm>
              <a:prstGeom prst="rect">
                <a:avLst/>
              </a:prstGeom>
            </p:spPr>
          </p:pic>
          <p:pic>
            <p:nvPicPr>
              <p:cNvPr id="24" name="Picture 2" descr="C:\Users\Jeremy H\Desktop\CCAD 2015\CCAD Presentation\Images for talk\Alz_Assoc.jpg"/>
              <p:cNvPicPr>
                <a:picLocks noChangeAspect="1" noChangeArrowheads="1"/>
              </p:cNvPicPr>
              <p:nvPr/>
            </p:nvPicPr>
            <p:blipFill>
              <a:blip r:embed="rId5" cstate="print"/>
              <a:srcRect/>
              <a:stretch>
                <a:fillRect/>
              </a:stretch>
            </p:blipFill>
            <p:spPr bwMode="auto">
              <a:xfrm>
                <a:off x="152400" y="4267200"/>
                <a:ext cx="1981200" cy="666646"/>
              </a:xfrm>
              <a:prstGeom prst="rect">
                <a:avLst/>
              </a:prstGeom>
              <a:noFill/>
            </p:spPr>
          </p:pic>
        </p:grpSp>
      </p:grpSp>
      <p:pic>
        <p:nvPicPr>
          <p:cNvPr id="9218" name="Picture 2" descr="C:\Users\Jeremy H\Desktop\Emory Seminar 12-1-2016\Images for talk\RS16320_green_drone.jpg"/>
          <p:cNvPicPr>
            <a:picLocks noChangeAspect="1" noChangeArrowheads="1"/>
          </p:cNvPicPr>
          <p:nvPr/>
        </p:nvPicPr>
        <p:blipFill>
          <a:blip r:embed="rId6" cstate="print"/>
          <a:srcRect/>
          <a:stretch>
            <a:fillRect/>
          </a:stretch>
        </p:blipFill>
        <p:spPr bwMode="auto">
          <a:xfrm>
            <a:off x="2819400" y="2819399"/>
            <a:ext cx="5943600" cy="3340413"/>
          </a:xfrm>
          <a:prstGeom prst="rect">
            <a:avLst/>
          </a:prstGeom>
          <a:noFill/>
        </p:spPr>
      </p:pic>
    </p:spTree>
    <p:extLst>
      <p:ext uri="{BB962C8B-B14F-4D97-AF65-F5344CB8AC3E}">
        <p14:creationId xmlns:p14="http://schemas.microsoft.com/office/powerpoint/2010/main" val="37811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ctrTitle"/>
          </p:nvPr>
        </p:nvSpPr>
        <p:spPr/>
        <p:txBody>
          <a:bodyPr/>
          <a:lstStyle/>
          <a:p>
            <a:r>
              <a:rPr lang="en-US"/>
              <a:t>Finding effective therapies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8230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695435"/>
            <a:ext cx="8229600" cy="980965"/>
          </a:xfrm>
        </p:spPr>
        <p:txBody>
          <a:bodyPr/>
          <a:lstStyle/>
          <a:p>
            <a:r>
              <a:rPr lang="en-US" altLang="en-US" dirty="0"/>
              <a:t>The Drug Development Process</a:t>
            </a:r>
          </a:p>
        </p:txBody>
      </p:sp>
      <p:sp>
        <p:nvSpPr>
          <p:cNvPr id="438275" name="Text Box 3"/>
          <p:cNvSpPr txBox="1">
            <a:spLocks noChangeArrowheads="1"/>
          </p:cNvSpPr>
          <p:nvPr/>
        </p:nvSpPr>
        <p:spPr bwMode="auto">
          <a:xfrm>
            <a:off x="2452688" y="1281113"/>
            <a:ext cx="4129087"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Biological Observation</a:t>
            </a:r>
          </a:p>
        </p:txBody>
      </p:sp>
      <p:sp>
        <p:nvSpPr>
          <p:cNvPr id="438276" name="Text Box 4"/>
          <p:cNvSpPr txBox="1">
            <a:spLocks noChangeArrowheads="1"/>
          </p:cNvSpPr>
          <p:nvPr/>
        </p:nvSpPr>
        <p:spPr bwMode="auto">
          <a:xfrm>
            <a:off x="2439988" y="2057400"/>
            <a:ext cx="4129087"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Target Identification</a:t>
            </a:r>
          </a:p>
        </p:txBody>
      </p:sp>
      <p:sp>
        <p:nvSpPr>
          <p:cNvPr id="438277" name="Text Box 5"/>
          <p:cNvSpPr txBox="1">
            <a:spLocks noChangeArrowheads="1"/>
          </p:cNvSpPr>
          <p:nvPr/>
        </p:nvSpPr>
        <p:spPr bwMode="auto">
          <a:xfrm>
            <a:off x="2438400" y="2803525"/>
            <a:ext cx="4129088"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Binding Properties</a:t>
            </a:r>
          </a:p>
        </p:txBody>
      </p:sp>
      <p:sp>
        <p:nvSpPr>
          <p:cNvPr id="438278" name="Text Box 6"/>
          <p:cNvSpPr txBox="1">
            <a:spLocks noChangeArrowheads="1"/>
          </p:cNvSpPr>
          <p:nvPr/>
        </p:nvSpPr>
        <p:spPr bwMode="auto">
          <a:xfrm>
            <a:off x="2438400" y="3581400"/>
            <a:ext cx="4129088"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Chemical Synthesis</a:t>
            </a:r>
          </a:p>
        </p:txBody>
      </p:sp>
      <p:sp>
        <p:nvSpPr>
          <p:cNvPr id="438279" name="Text Box 7"/>
          <p:cNvSpPr txBox="1">
            <a:spLocks noChangeArrowheads="1"/>
          </p:cNvSpPr>
          <p:nvPr/>
        </p:nvSpPr>
        <p:spPr bwMode="auto">
          <a:xfrm>
            <a:off x="1931988" y="4267200"/>
            <a:ext cx="5165725"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Pre-clinical Investigation/Toxicology</a:t>
            </a:r>
          </a:p>
        </p:txBody>
      </p:sp>
      <p:sp>
        <p:nvSpPr>
          <p:cNvPr id="438280" name="Text Box 8"/>
          <p:cNvSpPr txBox="1">
            <a:spLocks noChangeArrowheads="1"/>
          </p:cNvSpPr>
          <p:nvPr/>
        </p:nvSpPr>
        <p:spPr bwMode="auto">
          <a:xfrm>
            <a:off x="2452688" y="4987925"/>
            <a:ext cx="4129087"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Clinical Trials</a:t>
            </a:r>
          </a:p>
        </p:txBody>
      </p:sp>
      <p:sp>
        <p:nvSpPr>
          <p:cNvPr id="438281" name="Text Box 9"/>
          <p:cNvSpPr txBox="1">
            <a:spLocks noChangeArrowheads="1"/>
          </p:cNvSpPr>
          <p:nvPr/>
        </p:nvSpPr>
        <p:spPr bwMode="auto">
          <a:xfrm>
            <a:off x="2452688" y="5654675"/>
            <a:ext cx="4129087"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charset="0"/>
              </a:rPr>
              <a:t>FDA Approval</a:t>
            </a:r>
          </a:p>
        </p:txBody>
      </p:sp>
      <p:cxnSp>
        <p:nvCxnSpPr>
          <p:cNvPr id="438282" name="AutoShape 10"/>
          <p:cNvCxnSpPr>
            <a:cxnSpLocks noChangeShapeType="1"/>
            <a:stCxn id="438275" idx="2"/>
            <a:endCxn id="438276" idx="0"/>
          </p:cNvCxnSpPr>
          <p:nvPr/>
        </p:nvCxnSpPr>
        <p:spPr bwMode="auto">
          <a:xfrm flipH="1">
            <a:off x="4505325" y="1738313"/>
            <a:ext cx="12700" cy="319087"/>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283" name="AutoShape 11"/>
          <p:cNvCxnSpPr>
            <a:cxnSpLocks noChangeShapeType="1"/>
            <a:stCxn id="438276" idx="2"/>
            <a:endCxn id="438277" idx="0"/>
          </p:cNvCxnSpPr>
          <p:nvPr/>
        </p:nvCxnSpPr>
        <p:spPr bwMode="auto">
          <a:xfrm flipH="1">
            <a:off x="4503738" y="2514600"/>
            <a:ext cx="1587" cy="288925"/>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284" name="AutoShape 12"/>
          <p:cNvCxnSpPr>
            <a:cxnSpLocks noChangeShapeType="1"/>
            <a:stCxn id="438277" idx="2"/>
            <a:endCxn id="438278" idx="0"/>
          </p:cNvCxnSpPr>
          <p:nvPr/>
        </p:nvCxnSpPr>
        <p:spPr bwMode="auto">
          <a:xfrm>
            <a:off x="4503738" y="3260725"/>
            <a:ext cx="0" cy="320675"/>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285" name="AutoShape 13"/>
          <p:cNvCxnSpPr>
            <a:cxnSpLocks noChangeShapeType="1"/>
            <a:stCxn id="438278" idx="2"/>
            <a:endCxn id="438279" idx="0"/>
          </p:cNvCxnSpPr>
          <p:nvPr/>
        </p:nvCxnSpPr>
        <p:spPr bwMode="auto">
          <a:xfrm>
            <a:off x="4503738" y="4038600"/>
            <a:ext cx="11112" cy="228600"/>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286" name="AutoShape 14"/>
          <p:cNvCxnSpPr>
            <a:cxnSpLocks noChangeShapeType="1"/>
            <a:stCxn id="438279" idx="2"/>
            <a:endCxn id="438280" idx="0"/>
          </p:cNvCxnSpPr>
          <p:nvPr/>
        </p:nvCxnSpPr>
        <p:spPr bwMode="auto">
          <a:xfrm>
            <a:off x="4514850" y="4724400"/>
            <a:ext cx="3175" cy="263525"/>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287" name="AutoShape 15"/>
          <p:cNvCxnSpPr>
            <a:cxnSpLocks noChangeShapeType="1"/>
            <a:stCxn id="438280" idx="2"/>
            <a:endCxn id="438281" idx="0"/>
          </p:cNvCxnSpPr>
          <p:nvPr/>
        </p:nvCxnSpPr>
        <p:spPr bwMode="auto">
          <a:xfrm>
            <a:off x="4518025" y="5445125"/>
            <a:ext cx="0" cy="209550"/>
          </a:xfrm>
          <a:prstGeom prst="straightConnector1">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8288" name="Text Box 16"/>
          <p:cNvSpPr txBox="1">
            <a:spLocks noChangeArrowheads="1"/>
          </p:cNvSpPr>
          <p:nvPr/>
        </p:nvSpPr>
        <p:spPr bwMode="auto">
          <a:xfrm>
            <a:off x="6535738" y="1281113"/>
            <a:ext cx="2422525"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solidFill>
                  <a:schemeClr val="accent2"/>
                </a:solidFill>
                <a:latin typeface="Arial" charset="0"/>
              </a:rPr>
              <a:t>Year 01</a:t>
            </a:r>
          </a:p>
        </p:txBody>
      </p:sp>
      <p:sp>
        <p:nvSpPr>
          <p:cNvPr id="438289" name="Text Box 17"/>
          <p:cNvSpPr txBox="1">
            <a:spLocks noChangeArrowheads="1"/>
          </p:cNvSpPr>
          <p:nvPr/>
        </p:nvSpPr>
        <p:spPr bwMode="auto">
          <a:xfrm>
            <a:off x="6524625" y="5684838"/>
            <a:ext cx="2422525"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solidFill>
                  <a:schemeClr val="accent2"/>
                </a:solidFill>
                <a:latin typeface="Arial" charset="0"/>
              </a:rPr>
              <a:t>Year 10-15</a:t>
            </a:r>
          </a:p>
        </p:txBody>
      </p:sp>
      <p:cxnSp>
        <p:nvCxnSpPr>
          <p:cNvPr id="438290" name="AutoShape 18"/>
          <p:cNvCxnSpPr>
            <a:cxnSpLocks noChangeShapeType="1"/>
            <a:stCxn id="438288" idx="2"/>
            <a:endCxn id="438289" idx="0"/>
          </p:cNvCxnSpPr>
          <p:nvPr/>
        </p:nvCxnSpPr>
        <p:spPr bwMode="auto">
          <a:xfrm flipH="1">
            <a:off x="7735888" y="1738313"/>
            <a:ext cx="11112" cy="3946525"/>
          </a:xfrm>
          <a:prstGeom prst="straightConnector1">
            <a:avLst/>
          </a:prstGeom>
          <a:noFill/>
          <a:ln w="9525">
            <a:solidFill>
              <a:srgbClr val="00206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8294" name="Line 22"/>
          <p:cNvSpPr>
            <a:spLocks noChangeShapeType="1"/>
          </p:cNvSpPr>
          <p:nvPr/>
        </p:nvSpPr>
        <p:spPr bwMode="auto">
          <a:xfrm flipH="1">
            <a:off x="1173163" y="4846638"/>
            <a:ext cx="3124200" cy="0"/>
          </a:xfrm>
          <a:prstGeom prst="line">
            <a:avLst/>
          </a:prstGeom>
          <a:noFill/>
          <a:ln w="9525">
            <a:solidFill>
              <a:srgbClr val="002060"/>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95" name="Line 23"/>
          <p:cNvSpPr>
            <a:spLocks noChangeShapeType="1"/>
          </p:cNvSpPr>
          <p:nvPr/>
        </p:nvSpPr>
        <p:spPr bwMode="auto">
          <a:xfrm flipV="1">
            <a:off x="1158875" y="3063874"/>
            <a:ext cx="0" cy="1782763"/>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96" name="Line 24"/>
          <p:cNvSpPr>
            <a:spLocks noChangeShapeType="1"/>
          </p:cNvSpPr>
          <p:nvPr/>
        </p:nvSpPr>
        <p:spPr bwMode="auto">
          <a:xfrm>
            <a:off x="1158875" y="3063875"/>
            <a:ext cx="1766888"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97" name="Line 25"/>
          <p:cNvSpPr>
            <a:spLocks noChangeShapeType="1"/>
          </p:cNvSpPr>
          <p:nvPr/>
        </p:nvSpPr>
        <p:spPr bwMode="auto">
          <a:xfrm>
            <a:off x="1158875" y="3810000"/>
            <a:ext cx="1143000"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98" name="Line 26"/>
          <p:cNvSpPr>
            <a:spLocks noChangeShapeType="1"/>
          </p:cNvSpPr>
          <p:nvPr/>
        </p:nvSpPr>
        <p:spPr bwMode="auto">
          <a:xfrm>
            <a:off x="4708525" y="5548313"/>
            <a:ext cx="2636838" cy="0"/>
          </a:xfrm>
          <a:prstGeom prst="line">
            <a:avLst/>
          </a:prstGeom>
          <a:noFill/>
          <a:ln w="9525">
            <a:solidFill>
              <a:srgbClr val="002060"/>
            </a:solidFill>
            <a:round/>
            <a:headEnd type="triangle"/>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99" name="Line 27"/>
          <p:cNvSpPr>
            <a:spLocks noChangeShapeType="1"/>
          </p:cNvSpPr>
          <p:nvPr/>
        </p:nvSpPr>
        <p:spPr bwMode="auto">
          <a:xfrm flipV="1">
            <a:off x="7345363" y="2286000"/>
            <a:ext cx="0" cy="2209800"/>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300" name="Line 28"/>
          <p:cNvSpPr>
            <a:spLocks noChangeShapeType="1"/>
          </p:cNvSpPr>
          <p:nvPr/>
        </p:nvSpPr>
        <p:spPr bwMode="auto">
          <a:xfrm flipH="1">
            <a:off x="6354763" y="2286000"/>
            <a:ext cx="990600"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301" name="Line 29"/>
          <p:cNvSpPr>
            <a:spLocks noChangeShapeType="1"/>
          </p:cNvSpPr>
          <p:nvPr/>
        </p:nvSpPr>
        <p:spPr bwMode="auto">
          <a:xfrm flipH="1">
            <a:off x="6416675" y="3033713"/>
            <a:ext cx="928688"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302" name="Line 30"/>
          <p:cNvSpPr>
            <a:spLocks noChangeShapeType="1"/>
          </p:cNvSpPr>
          <p:nvPr/>
        </p:nvSpPr>
        <p:spPr bwMode="auto">
          <a:xfrm flipH="1">
            <a:off x="6492875" y="3810000"/>
            <a:ext cx="852488"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303" name="Line 31"/>
          <p:cNvSpPr>
            <a:spLocks noChangeShapeType="1"/>
          </p:cNvSpPr>
          <p:nvPr/>
        </p:nvSpPr>
        <p:spPr bwMode="auto">
          <a:xfrm flipH="1">
            <a:off x="7070725" y="4495800"/>
            <a:ext cx="274638"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305" name="Text Box 33"/>
          <p:cNvSpPr txBox="1">
            <a:spLocks noChangeArrowheads="1"/>
          </p:cNvSpPr>
          <p:nvPr/>
        </p:nvSpPr>
        <p:spPr bwMode="auto">
          <a:xfrm>
            <a:off x="1798638" y="6521450"/>
            <a:ext cx="7345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400" dirty="0">
                <a:latin typeface="Arial" charset="0"/>
              </a:rPr>
              <a:t>Van </a:t>
            </a:r>
            <a:r>
              <a:rPr lang="en-US" altLang="en-US" sz="1400" dirty="0" err="1">
                <a:latin typeface="Arial" charset="0"/>
              </a:rPr>
              <a:t>Eldik</a:t>
            </a:r>
            <a:r>
              <a:rPr lang="en-US" altLang="en-US" sz="1400" dirty="0">
                <a:latin typeface="Arial" charset="0"/>
              </a:rPr>
              <a:t> et al, </a:t>
            </a:r>
            <a:r>
              <a:rPr lang="en-US" altLang="en-US" sz="1400" i="1" dirty="0" err="1">
                <a:latin typeface="Arial" charset="0"/>
              </a:rPr>
              <a:t>Alz</a:t>
            </a:r>
            <a:r>
              <a:rPr lang="en-US" altLang="en-US" sz="1400" i="1" dirty="0">
                <a:latin typeface="Arial" charset="0"/>
              </a:rPr>
              <a:t> Dis </a:t>
            </a:r>
            <a:r>
              <a:rPr lang="en-US" altLang="en-US" sz="1400" i="1" dirty="0" err="1">
                <a:latin typeface="Arial" charset="0"/>
              </a:rPr>
              <a:t>Assoc</a:t>
            </a:r>
            <a:r>
              <a:rPr lang="en-US" altLang="en-US" sz="1400" i="1" dirty="0">
                <a:latin typeface="Arial" charset="0"/>
              </a:rPr>
              <a:t> </a:t>
            </a:r>
            <a:r>
              <a:rPr lang="en-US" altLang="en-US" sz="1400" i="1" dirty="0" err="1">
                <a:latin typeface="Arial" charset="0"/>
              </a:rPr>
              <a:t>Disord</a:t>
            </a:r>
            <a:r>
              <a:rPr lang="en-US" altLang="en-US" sz="1400" dirty="0">
                <a:latin typeface="Arial" charset="0"/>
              </a:rPr>
              <a:t> 2002;16 (Suppl. 1):S18-S28</a:t>
            </a:r>
          </a:p>
        </p:txBody>
      </p:sp>
      <p:sp>
        <p:nvSpPr>
          <p:cNvPr id="3" name="TextBox 2"/>
          <p:cNvSpPr txBox="1"/>
          <p:nvPr/>
        </p:nvSpPr>
        <p:spPr>
          <a:xfrm>
            <a:off x="-210946" y="6085076"/>
            <a:ext cx="9427779" cy="400110"/>
          </a:xfrm>
          <a:prstGeom prst="rect">
            <a:avLst/>
          </a:prstGeom>
          <a:noFill/>
        </p:spPr>
        <p:txBody>
          <a:bodyPr wrap="square" rtlCol="0">
            <a:spAutoFit/>
          </a:bodyPr>
          <a:lstStyle/>
          <a:p>
            <a:pPr algn="ctr"/>
            <a:r>
              <a:rPr lang="en-US" sz="2000" b="1" dirty="0" smtClean="0">
                <a:solidFill>
                  <a:srgbClr val="FF0000"/>
                </a:solidFill>
              </a:rPr>
              <a:t>The average cost to develop a new drug is &gt;$2.6 billion, before the first Rx is written</a:t>
            </a:r>
            <a:endParaRPr lang="en-US" sz="2000" b="1" dirty="0">
              <a:solidFill>
                <a:srgbClr val="FF0000"/>
              </a:solidFill>
            </a:endParaRPr>
          </a:p>
        </p:txBody>
      </p:sp>
    </p:spTree>
    <p:extLst>
      <p:ext uri="{BB962C8B-B14F-4D97-AF65-F5344CB8AC3E}">
        <p14:creationId xmlns:p14="http://schemas.microsoft.com/office/powerpoint/2010/main" val="38373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ltLang="en-US" sz="3200" dirty="0"/>
              <a:t>Drug Development</a:t>
            </a:r>
            <a:br>
              <a:rPr lang="en-US" altLang="en-US" sz="3200" dirty="0"/>
            </a:br>
            <a:r>
              <a:rPr lang="en-US" altLang="en-US" sz="2800" b="0" i="1" dirty="0"/>
              <a:t>Percent of Costs by Stage</a:t>
            </a:r>
          </a:p>
        </p:txBody>
      </p:sp>
      <p:graphicFrame>
        <p:nvGraphicFramePr>
          <p:cNvPr id="442372" name="Object 4"/>
          <p:cNvGraphicFramePr>
            <a:graphicFrameLocks noGrp="1" noChangeAspect="1"/>
          </p:cNvGraphicFramePr>
          <p:nvPr>
            <p:ph idx="1"/>
            <p:extLst>
              <p:ext uri="{D42A27DB-BD31-4B8C-83A1-F6EECF244321}">
                <p14:modId xmlns:p14="http://schemas.microsoft.com/office/powerpoint/2010/main" val="2333805835"/>
              </p:ext>
            </p:extLst>
          </p:nvPr>
        </p:nvGraphicFramePr>
        <p:xfrm>
          <a:off x="2254468" y="2021216"/>
          <a:ext cx="8411709" cy="5141583"/>
        </p:xfrm>
        <a:graphic>
          <a:graphicData uri="http://schemas.openxmlformats.org/presentationml/2006/ole">
            <mc:AlternateContent xmlns:mc="http://schemas.openxmlformats.org/markup-compatibility/2006">
              <mc:Choice xmlns:v="urn:schemas-microsoft-com:vml" Requires="v">
                <p:oleObj spid="_x0000_s6154" name="Chart" r:id="rId3" imgW="9715368" imgH="5143500" progId="MSGraph.Chart.8">
                  <p:embed followColorScheme="full"/>
                </p:oleObj>
              </mc:Choice>
              <mc:Fallback>
                <p:oleObj name="Chart" r:id="rId3" imgW="9715368" imgH="5143500" progId="MSGraph.Chart.8">
                  <p:embed followColorScheme="full"/>
                  <p:pic>
                    <p:nvPicPr>
                      <p:cNvPr id="442372" name="Object 4"/>
                      <p:cNvPicPr>
                        <a:picLocks noChangeAspect="1" noChangeArrowheads="1"/>
                      </p:cNvPicPr>
                      <p:nvPr/>
                    </p:nvPicPr>
                    <p:blipFill>
                      <a:blip r:embed="rId4"/>
                      <a:srcRect/>
                      <a:stretch>
                        <a:fillRect/>
                      </a:stretch>
                    </p:blipFill>
                    <p:spPr bwMode="auto">
                      <a:xfrm>
                        <a:off x="2254468" y="2021216"/>
                        <a:ext cx="8411709" cy="5141583"/>
                      </a:xfrm>
                      <a:prstGeom prst="rect">
                        <a:avLst/>
                      </a:prstGeom>
                    </p:spPr>
                  </p:pic>
                </p:oleObj>
              </mc:Fallback>
            </mc:AlternateContent>
          </a:graphicData>
        </a:graphic>
      </p:graphicFrame>
      <p:sp>
        <p:nvSpPr>
          <p:cNvPr id="442373" name="Rectangle 5"/>
          <p:cNvSpPr>
            <a:spLocks noChangeArrowheads="1"/>
          </p:cNvSpPr>
          <p:nvPr/>
        </p:nvSpPr>
        <p:spPr bwMode="auto">
          <a:xfrm>
            <a:off x="2772746" y="2051326"/>
            <a:ext cx="753455" cy="317500"/>
          </a:xfrm>
          <a:prstGeom prst="rect">
            <a:avLst/>
          </a:prstGeom>
          <a:solidFill>
            <a:schemeClr val="tx1">
              <a:lumMod val="90000"/>
              <a:lumOff val="10000"/>
            </a:schemeClr>
          </a:solidFill>
          <a:ln w="9525">
            <a:solidFill>
              <a:schemeClr val="tx1"/>
            </a:solidFill>
            <a:miter lim="800000"/>
            <a:headEnd/>
            <a:tailEnd/>
          </a:ln>
          <a:effectLst/>
        </p:spPr>
        <p:txBody>
          <a:bodyPr wrap="none" anchor="ctr"/>
          <a:lstStyle/>
          <a:p>
            <a:endParaRPr lang="en-US"/>
          </a:p>
        </p:txBody>
      </p:sp>
      <p:sp>
        <p:nvSpPr>
          <p:cNvPr id="442374" name="Rectangle 6"/>
          <p:cNvSpPr>
            <a:spLocks noChangeArrowheads="1"/>
          </p:cNvSpPr>
          <p:nvPr/>
        </p:nvSpPr>
        <p:spPr bwMode="auto">
          <a:xfrm>
            <a:off x="3502996" y="2406925"/>
            <a:ext cx="954039" cy="342900"/>
          </a:xfrm>
          <a:prstGeom prst="rect">
            <a:avLst/>
          </a:prstGeom>
          <a:solidFill>
            <a:schemeClr val="tx1">
              <a:lumMod val="75000"/>
              <a:lumOff val="25000"/>
            </a:schemeClr>
          </a:solidFill>
          <a:ln w="9525">
            <a:solidFill>
              <a:schemeClr val="tx1"/>
            </a:solidFill>
            <a:miter lim="800000"/>
            <a:headEnd/>
            <a:tailEnd/>
          </a:ln>
          <a:effectLst/>
        </p:spPr>
        <p:txBody>
          <a:bodyPr wrap="none" anchor="ctr"/>
          <a:lstStyle/>
          <a:p>
            <a:endParaRPr lang="en-US"/>
          </a:p>
        </p:txBody>
      </p:sp>
      <p:sp>
        <p:nvSpPr>
          <p:cNvPr id="442375" name="Rectangle 7"/>
          <p:cNvSpPr>
            <a:spLocks noChangeArrowheads="1"/>
          </p:cNvSpPr>
          <p:nvPr/>
        </p:nvSpPr>
        <p:spPr bwMode="auto">
          <a:xfrm>
            <a:off x="4422158" y="2768875"/>
            <a:ext cx="323631" cy="327025"/>
          </a:xfrm>
          <a:prstGeom prst="rect">
            <a:avLst/>
          </a:prstGeom>
          <a:solidFill>
            <a:schemeClr val="tx1">
              <a:lumMod val="50000"/>
              <a:lumOff val="50000"/>
            </a:schemeClr>
          </a:solidFill>
          <a:ln w="9525">
            <a:solidFill>
              <a:schemeClr val="tx1"/>
            </a:solidFill>
            <a:miter lim="800000"/>
            <a:headEnd/>
            <a:tailEnd/>
          </a:ln>
          <a:effectLst/>
        </p:spPr>
        <p:txBody>
          <a:bodyPr wrap="none" anchor="ctr"/>
          <a:lstStyle/>
          <a:p>
            <a:endParaRPr lang="en-US"/>
          </a:p>
        </p:txBody>
      </p:sp>
      <p:sp>
        <p:nvSpPr>
          <p:cNvPr id="442376" name="Rectangle 8"/>
          <p:cNvSpPr>
            <a:spLocks noChangeArrowheads="1"/>
          </p:cNvSpPr>
          <p:nvPr/>
        </p:nvSpPr>
        <p:spPr bwMode="auto">
          <a:xfrm>
            <a:off x="4722196" y="3110188"/>
            <a:ext cx="557928" cy="328612"/>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p>
        </p:txBody>
      </p:sp>
      <p:sp>
        <p:nvSpPr>
          <p:cNvPr id="442377" name="Rectangle 9"/>
          <p:cNvSpPr>
            <a:spLocks noChangeArrowheads="1"/>
          </p:cNvSpPr>
          <p:nvPr/>
        </p:nvSpPr>
        <p:spPr bwMode="auto">
          <a:xfrm>
            <a:off x="5273059" y="3432450"/>
            <a:ext cx="136531" cy="32861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8" name="Rectangle 10"/>
          <p:cNvSpPr>
            <a:spLocks noChangeArrowheads="1"/>
          </p:cNvSpPr>
          <p:nvPr/>
        </p:nvSpPr>
        <p:spPr bwMode="auto">
          <a:xfrm>
            <a:off x="5414346" y="3759475"/>
            <a:ext cx="274750" cy="32861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9" name="Rectangle 11"/>
          <p:cNvSpPr>
            <a:spLocks noChangeArrowheads="1"/>
          </p:cNvSpPr>
          <p:nvPr/>
        </p:nvSpPr>
        <p:spPr bwMode="auto">
          <a:xfrm>
            <a:off x="5677870" y="4099200"/>
            <a:ext cx="1739519" cy="334963"/>
          </a:xfrm>
          <a:prstGeom prst="rect">
            <a:avLst/>
          </a:prstGeom>
          <a:solidFill>
            <a:schemeClr val="accent1">
              <a:lumMod val="75000"/>
            </a:schemeClr>
          </a:solidFill>
          <a:ln w="9525">
            <a:solidFill>
              <a:schemeClr val="tx1"/>
            </a:solidFill>
            <a:miter lim="800000"/>
            <a:headEnd/>
            <a:tailEnd/>
          </a:ln>
          <a:effectLst/>
        </p:spPr>
        <p:txBody>
          <a:bodyPr wrap="none" anchor="ctr"/>
          <a:lstStyle/>
          <a:p>
            <a:endParaRPr lang="en-US"/>
          </a:p>
        </p:txBody>
      </p:sp>
      <p:sp>
        <p:nvSpPr>
          <p:cNvPr id="442380" name="Rectangle 12"/>
          <p:cNvSpPr>
            <a:spLocks noChangeArrowheads="1"/>
          </p:cNvSpPr>
          <p:nvPr/>
        </p:nvSpPr>
        <p:spPr bwMode="auto">
          <a:xfrm>
            <a:off x="7338396" y="4440513"/>
            <a:ext cx="630407" cy="342900"/>
          </a:xfrm>
          <a:prstGeom prst="rect">
            <a:avLst/>
          </a:prstGeom>
          <a:solidFill>
            <a:schemeClr val="tx1">
              <a:lumMod val="75000"/>
              <a:lumOff val="25000"/>
            </a:schemeClr>
          </a:solidFill>
          <a:ln w="9525">
            <a:solidFill>
              <a:schemeClr val="tx1"/>
            </a:solidFill>
            <a:miter lim="800000"/>
            <a:headEnd/>
            <a:tailEnd/>
          </a:ln>
          <a:effectLst/>
        </p:spPr>
        <p:txBody>
          <a:bodyPr wrap="none" anchor="ctr"/>
          <a:lstStyle/>
          <a:p>
            <a:endParaRPr lang="en-US"/>
          </a:p>
        </p:txBody>
      </p:sp>
      <p:sp>
        <p:nvSpPr>
          <p:cNvPr id="442381" name="Rectangle 13"/>
          <p:cNvSpPr>
            <a:spLocks noChangeArrowheads="1"/>
          </p:cNvSpPr>
          <p:nvPr/>
        </p:nvSpPr>
        <p:spPr bwMode="auto">
          <a:xfrm>
            <a:off x="7940059" y="4799288"/>
            <a:ext cx="531430" cy="368302"/>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3" name="Text Box 15"/>
          <p:cNvSpPr txBox="1">
            <a:spLocks noChangeArrowheads="1"/>
          </p:cNvSpPr>
          <p:nvPr/>
        </p:nvSpPr>
        <p:spPr bwMode="auto">
          <a:xfrm>
            <a:off x="0" y="2032275"/>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Synthesis and Extraction</a:t>
            </a:r>
          </a:p>
        </p:txBody>
      </p:sp>
      <p:sp>
        <p:nvSpPr>
          <p:cNvPr id="442384" name="Text Box 16"/>
          <p:cNvSpPr txBox="1">
            <a:spLocks noChangeArrowheads="1"/>
          </p:cNvSpPr>
          <p:nvPr/>
        </p:nvSpPr>
        <p:spPr bwMode="auto">
          <a:xfrm>
            <a:off x="743921" y="2414863"/>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Biological Activity Tests</a:t>
            </a:r>
          </a:p>
        </p:txBody>
      </p:sp>
      <p:sp>
        <p:nvSpPr>
          <p:cNvPr id="442385" name="Text Box 17"/>
          <p:cNvSpPr txBox="1">
            <a:spLocks noChangeArrowheads="1"/>
          </p:cNvSpPr>
          <p:nvPr/>
        </p:nvSpPr>
        <p:spPr bwMode="auto">
          <a:xfrm>
            <a:off x="1590623" y="2773638"/>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Animal Toxicity </a:t>
            </a:r>
          </a:p>
        </p:txBody>
      </p:sp>
      <p:sp>
        <p:nvSpPr>
          <p:cNvPr id="442386" name="Text Box 18"/>
          <p:cNvSpPr txBox="1">
            <a:spLocks noChangeArrowheads="1"/>
          </p:cNvSpPr>
          <p:nvPr/>
        </p:nvSpPr>
        <p:spPr bwMode="auto">
          <a:xfrm>
            <a:off x="1956158" y="3102250"/>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Formulation / Stability</a:t>
            </a:r>
          </a:p>
        </p:txBody>
      </p:sp>
      <p:sp>
        <p:nvSpPr>
          <p:cNvPr id="442387" name="Text Box 19"/>
          <p:cNvSpPr txBox="1">
            <a:spLocks noChangeArrowheads="1"/>
          </p:cNvSpPr>
          <p:nvPr/>
        </p:nvSpPr>
        <p:spPr bwMode="auto">
          <a:xfrm>
            <a:off x="2474338" y="3470550"/>
            <a:ext cx="2766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a:latin typeface="Arial" charset="0"/>
              </a:rPr>
              <a:t>Bioavailability Testing</a:t>
            </a:r>
          </a:p>
        </p:txBody>
      </p:sp>
      <p:sp>
        <p:nvSpPr>
          <p:cNvPr id="442388" name="Text Box 20"/>
          <p:cNvSpPr txBox="1">
            <a:spLocks noChangeArrowheads="1"/>
          </p:cNvSpPr>
          <p:nvPr/>
        </p:nvSpPr>
        <p:spPr bwMode="auto">
          <a:xfrm>
            <a:off x="2794971" y="3783288"/>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a:latin typeface="Arial" charset="0"/>
              </a:rPr>
              <a:t>Regulatory Documentation</a:t>
            </a:r>
          </a:p>
        </p:txBody>
      </p:sp>
      <p:sp>
        <p:nvSpPr>
          <p:cNvPr id="442389" name="Text Box 21"/>
          <p:cNvSpPr txBox="1">
            <a:spLocks noChangeArrowheads="1"/>
          </p:cNvSpPr>
          <p:nvPr/>
        </p:nvSpPr>
        <p:spPr bwMode="auto">
          <a:xfrm>
            <a:off x="2911832" y="4119838"/>
            <a:ext cx="276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Clinical Testing</a:t>
            </a:r>
          </a:p>
        </p:txBody>
      </p:sp>
      <p:sp>
        <p:nvSpPr>
          <p:cNvPr id="442390" name="Text Box 22"/>
          <p:cNvSpPr txBox="1">
            <a:spLocks noChangeArrowheads="1"/>
          </p:cNvSpPr>
          <p:nvPr/>
        </p:nvSpPr>
        <p:spPr bwMode="auto">
          <a:xfrm>
            <a:off x="4079259" y="4454800"/>
            <a:ext cx="343015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a:latin typeface="Arial" charset="0"/>
              </a:rPr>
              <a:t>Manufacturing Development</a:t>
            </a:r>
          </a:p>
        </p:txBody>
      </p:sp>
      <p:sp>
        <p:nvSpPr>
          <p:cNvPr id="442391" name="Text Box 23"/>
          <p:cNvSpPr txBox="1">
            <a:spLocks noChangeArrowheads="1"/>
          </p:cNvSpPr>
          <p:nvPr/>
        </p:nvSpPr>
        <p:spPr bwMode="auto">
          <a:xfrm>
            <a:off x="4457035" y="4815163"/>
            <a:ext cx="343015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latin typeface="Arial" charset="0"/>
              </a:rPr>
              <a:t>Other</a:t>
            </a:r>
          </a:p>
        </p:txBody>
      </p:sp>
      <p:sp>
        <p:nvSpPr>
          <p:cNvPr id="442392" name="Text Box 24"/>
          <p:cNvSpPr txBox="1">
            <a:spLocks noChangeArrowheads="1"/>
          </p:cNvSpPr>
          <p:nvPr/>
        </p:nvSpPr>
        <p:spPr bwMode="auto">
          <a:xfrm>
            <a:off x="3539509" y="2038625"/>
            <a:ext cx="343015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12%</a:t>
            </a:r>
          </a:p>
        </p:txBody>
      </p:sp>
      <p:sp>
        <p:nvSpPr>
          <p:cNvPr id="442393" name="Text Box 25"/>
          <p:cNvSpPr txBox="1">
            <a:spLocks noChangeArrowheads="1"/>
          </p:cNvSpPr>
          <p:nvPr/>
        </p:nvSpPr>
        <p:spPr bwMode="auto">
          <a:xfrm>
            <a:off x="4420571" y="2421213"/>
            <a:ext cx="343015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15.1%</a:t>
            </a:r>
          </a:p>
        </p:txBody>
      </p:sp>
      <p:sp>
        <p:nvSpPr>
          <p:cNvPr id="442394" name="Text Box 26"/>
          <p:cNvSpPr txBox="1">
            <a:spLocks noChangeArrowheads="1"/>
          </p:cNvSpPr>
          <p:nvPr/>
        </p:nvSpPr>
        <p:spPr bwMode="auto">
          <a:xfrm>
            <a:off x="4722196" y="2757763"/>
            <a:ext cx="343015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5.2%</a:t>
            </a:r>
          </a:p>
        </p:txBody>
      </p:sp>
      <p:sp>
        <p:nvSpPr>
          <p:cNvPr id="442395" name="Text Box 27"/>
          <p:cNvSpPr txBox="1">
            <a:spLocks noChangeArrowheads="1"/>
          </p:cNvSpPr>
          <p:nvPr/>
        </p:nvSpPr>
        <p:spPr bwMode="auto">
          <a:xfrm>
            <a:off x="5287346" y="3092725"/>
            <a:ext cx="83773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9.0%</a:t>
            </a:r>
          </a:p>
        </p:txBody>
      </p:sp>
      <p:sp>
        <p:nvSpPr>
          <p:cNvPr id="442396" name="Text Box 28"/>
          <p:cNvSpPr txBox="1">
            <a:spLocks noChangeArrowheads="1"/>
          </p:cNvSpPr>
          <p:nvPr/>
        </p:nvSpPr>
        <p:spPr bwMode="auto">
          <a:xfrm>
            <a:off x="5450859" y="3419750"/>
            <a:ext cx="8377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2.4%</a:t>
            </a:r>
          </a:p>
        </p:txBody>
      </p:sp>
      <p:sp>
        <p:nvSpPr>
          <p:cNvPr id="442397" name="Text Box 29"/>
          <p:cNvSpPr txBox="1">
            <a:spLocks noChangeArrowheads="1"/>
          </p:cNvSpPr>
          <p:nvPr/>
        </p:nvSpPr>
        <p:spPr bwMode="auto">
          <a:xfrm>
            <a:off x="5684221" y="3734075"/>
            <a:ext cx="83773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4.4%</a:t>
            </a:r>
          </a:p>
        </p:txBody>
      </p:sp>
      <p:sp>
        <p:nvSpPr>
          <p:cNvPr id="442398" name="Text Box 30"/>
          <p:cNvSpPr txBox="1">
            <a:spLocks noChangeArrowheads="1"/>
          </p:cNvSpPr>
          <p:nvPr/>
        </p:nvSpPr>
        <p:spPr bwMode="auto">
          <a:xfrm>
            <a:off x="7339984" y="4092850"/>
            <a:ext cx="8377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28.3%</a:t>
            </a:r>
          </a:p>
        </p:txBody>
      </p:sp>
      <p:sp>
        <p:nvSpPr>
          <p:cNvPr id="442399" name="Text Box 31"/>
          <p:cNvSpPr txBox="1">
            <a:spLocks noChangeArrowheads="1"/>
          </p:cNvSpPr>
          <p:nvPr/>
        </p:nvSpPr>
        <p:spPr bwMode="auto">
          <a:xfrm>
            <a:off x="7941646" y="4440513"/>
            <a:ext cx="83773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9.9%</a:t>
            </a:r>
          </a:p>
        </p:txBody>
      </p:sp>
      <p:sp>
        <p:nvSpPr>
          <p:cNvPr id="442400" name="Text Box 32"/>
          <p:cNvSpPr txBox="1">
            <a:spLocks noChangeArrowheads="1"/>
          </p:cNvSpPr>
          <p:nvPr/>
        </p:nvSpPr>
        <p:spPr bwMode="auto">
          <a:xfrm>
            <a:off x="8471489" y="4831040"/>
            <a:ext cx="8377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latin typeface="Arial" charset="0"/>
              </a:rPr>
              <a:t>7.9%</a:t>
            </a:r>
          </a:p>
        </p:txBody>
      </p:sp>
      <p:sp>
        <p:nvSpPr>
          <p:cNvPr id="32" name="Text Box 33"/>
          <p:cNvSpPr txBox="1">
            <a:spLocks noChangeArrowheads="1"/>
          </p:cNvSpPr>
          <p:nvPr/>
        </p:nvSpPr>
        <p:spPr bwMode="auto">
          <a:xfrm>
            <a:off x="1798638" y="6521450"/>
            <a:ext cx="7345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400" dirty="0">
                <a:latin typeface="Arial" charset="0"/>
              </a:rPr>
              <a:t>Van </a:t>
            </a:r>
            <a:r>
              <a:rPr lang="en-US" altLang="en-US" sz="1400" dirty="0" err="1">
                <a:latin typeface="Arial" charset="0"/>
              </a:rPr>
              <a:t>Eldik</a:t>
            </a:r>
            <a:r>
              <a:rPr lang="en-US" altLang="en-US" sz="1400" dirty="0">
                <a:latin typeface="Arial" charset="0"/>
              </a:rPr>
              <a:t> et al, </a:t>
            </a:r>
            <a:r>
              <a:rPr lang="en-US" altLang="en-US" sz="1400" i="1" dirty="0" err="1">
                <a:latin typeface="Arial" charset="0"/>
              </a:rPr>
              <a:t>Alz</a:t>
            </a:r>
            <a:r>
              <a:rPr lang="en-US" altLang="en-US" sz="1400" i="1" dirty="0">
                <a:latin typeface="Arial" charset="0"/>
              </a:rPr>
              <a:t> Dis </a:t>
            </a:r>
            <a:r>
              <a:rPr lang="en-US" altLang="en-US" sz="1400" i="1" dirty="0" err="1">
                <a:latin typeface="Arial" charset="0"/>
              </a:rPr>
              <a:t>Assoc</a:t>
            </a:r>
            <a:r>
              <a:rPr lang="en-US" altLang="en-US" sz="1400" i="1" dirty="0">
                <a:latin typeface="Arial" charset="0"/>
              </a:rPr>
              <a:t> </a:t>
            </a:r>
            <a:r>
              <a:rPr lang="en-US" altLang="en-US" sz="1400" i="1" dirty="0" err="1">
                <a:latin typeface="Arial" charset="0"/>
              </a:rPr>
              <a:t>Disord</a:t>
            </a:r>
            <a:r>
              <a:rPr lang="en-US" altLang="en-US" sz="1400" dirty="0">
                <a:latin typeface="Arial" charset="0"/>
              </a:rPr>
              <a:t> 2002;16 (Suppl. 1):S18-S28</a:t>
            </a:r>
          </a:p>
        </p:txBody>
      </p:sp>
    </p:spTree>
    <p:extLst>
      <p:ext uri="{BB962C8B-B14F-4D97-AF65-F5344CB8AC3E}">
        <p14:creationId xmlns:p14="http://schemas.microsoft.com/office/powerpoint/2010/main" val="2795546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753" y="2692153"/>
            <a:ext cx="4096362" cy="2733337"/>
          </a:xfrm>
          <a:prstGeom prst="rect">
            <a:avLst/>
          </a:prstGeom>
        </p:spPr>
      </p:pic>
      <p:sp>
        <p:nvSpPr>
          <p:cNvPr id="2" name="Title 1"/>
          <p:cNvSpPr>
            <a:spLocks noGrp="1"/>
          </p:cNvSpPr>
          <p:nvPr>
            <p:ph type="title"/>
          </p:nvPr>
        </p:nvSpPr>
        <p:spPr/>
        <p:txBody>
          <a:bodyPr/>
          <a:lstStyle/>
          <a:p>
            <a:r>
              <a:rPr lang="en-US" dirty="0" smtClean="0"/>
              <a:t>Tracking a treatment</a:t>
            </a:r>
            <a:endParaRPr lang="en-US" dirty="0"/>
          </a:p>
        </p:txBody>
      </p:sp>
      <p:pic>
        <p:nvPicPr>
          <p:cNvPr id="5" name="Picture 4"/>
          <p:cNvPicPr>
            <a:picLocks noChangeAspect="1"/>
          </p:cNvPicPr>
          <p:nvPr/>
        </p:nvPicPr>
        <p:blipFill>
          <a:blip r:embed="rId3"/>
          <a:stretch>
            <a:fillRect/>
          </a:stretch>
        </p:blipFill>
        <p:spPr>
          <a:xfrm>
            <a:off x="381001" y="1208689"/>
            <a:ext cx="1905000" cy="252997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62001" y="2667001"/>
            <a:ext cx="2590800" cy="2663652"/>
          </a:xfrm>
          <a:prstGeom prst="ellipse">
            <a:avLst/>
          </a:prstGeom>
          <a:ln>
            <a:noFill/>
          </a:ln>
          <a:effectLst>
            <a:glow rad="139700">
              <a:schemeClr val="accent4">
                <a:satMod val="175000"/>
                <a:alpha val="40000"/>
              </a:schemeClr>
            </a:glow>
            <a:softEdge rad="112500"/>
          </a:effectLst>
        </p:spPr>
      </p:pic>
      <p:sp>
        <p:nvSpPr>
          <p:cNvPr id="7" name="TextBox 6"/>
          <p:cNvSpPr txBox="1"/>
          <p:nvPr/>
        </p:nvSpPr>
        <p:spPr>
          <a:xfrm>
            <a:off x="381001" y="5562600"/>
            <a:ext cx="2743199" cy="646331"/>
          </a:xfrm>
          <a:prstGeom prst="rect">
            <a:avLst/>
          </a:prstGeom>
          <a:noFill/>
        </p:spPr>
        <p:txBody>
          <a:bodyPr wrap="square" rtlCol="0">
            <a:spAutoFit/>
          </a:bodyPr>
          <a:lstStyle/>
          <a:p>
            <a:pPr algn="ctr"/>
            <a:r>
              <a:rPr lang="en-US" dirty="0" smtClean="0">
                <a:solidFill>
                  <a:srgbClr val="000000"/>
                </a:solidFill>
              </a:rPr>
              <a:t>Plaques Discovered</a:t>
            </a:r>
          </a:p>
          <a:p>
            <a:pPr algn="ctr"/>
            <a:r>
              <a:rPr lang="en-US" dirty="0" smtClean="0">
                <a:solidFill>
                  <a:srgbClr val="000000"/>
                </a:solidFill>
              </a:rPr>
              <a:t>Alzheimer, 1906</a:t>
            </a:r>
            <a:endParaRPr lang="en-US" dirty="0">
              <a:solidFill>
                <a:srgbClr val="000000"/>
              </a:solidFill>
            </a:endParaRPr>
          </a:p>
        </p:txBody>
      </p:sp>
      <p:pic>
        <p:nvPicPr>
          <p:cNvPr id="8" name="Picture 7"/>
          <p:cNvPicPr>
            <a:picLocks noChangeAspect="1"/>
          </p:cNvPicPr>
          <p:nvPr/>
        </p:nvPicPr>
        <p:blipFill>
          <a:blip r:embed="rId5"/>
          <a:stretch>
            <a:fillRect/>
          </a:stretch>
        </p:blipFill>
        <p:spPr>
          <a:xfrm>
            <a:off x="6324600" y="1242845"/>
            <a:ext cx="3028571" cy="2666667"/>
          </a:xfrm>
          <a:prstGeom prst="rect">
            <a:avLst/>
          </a:prstGeom>
        </p:spPr>
      </p:pic>
      <p:sp>
        <p:nvSpPr>
          <p:cNvPr id="9" name="TextBox 8"/>
          <p:cNvSpPr txBox="1"/>
          <p:nvPr/>
        </p:nvSpPr>
        <p:spPr>
          <a:xfrm>
            <a:off x="3149127" y="5239434"/>
            <a:ext cx="2743199" cy="646331"/>
          </a:xfrm>
          <a:prstGeom prst="rect">
            <a:avLst/>
          </a:prstGeom>
          <a:noFill/>
        </p:spPr>
        <p:txBody>
          <a:bodyPr wrap="square" rtlCol="0">
            <a:spAutoFit/>
          </a:bodyPr>
          <a:lstStyle/>
          <a:p>
            <a:pPr algn="ctr"/>
            <a:r>
              <a:rPr lang="en-US" dirty="0" smtClean="0">
                <a:solidFill>
                  <a:srgbClr val="000000"/>
                </a:solidFill>
              </a:rPr>
              <a:t>Amyloid protein is purified</a:t>
            </a:r>
          </a:p>
          <a:p>
            <a:pPr algn="ctr"/>
            <a:r>
              <a:rPr lang="en-US" dirty="0" err="1" smtClean="0">
                <a:solidFill>
                  <a:srgbClr val="000000"/>
                </a:solidFill>
              </a:rPr>
              <a:t>Glenner</a:t>
            </a:r>
            <a:r>
              <a:rPr lang="en-US" dirty="0" smtClean="0">
                <a:solidFill>
                  <a:srgbClr val="000000"/>
                </a:solidFill>
              </a:rPr>
              <a:t> and Wong, 1984</a:t>
            </a:r>
            <a:endParaRPr lang="en-US" dirty="0">
              <a:solidFill>
                <a:srgbClr val="000000"/>
              </a:solidFill>
            </a:endParaRPr>
          </a:p>
        </p:txBody>
      </p:sp>
      <p:sp>
        <p:nvSpPr>
          <p:cNvPr id="11" name="TextBox 10"/>
          <p:cNvSpPr txBox="1"/>
          <p:nvPr/>
        </p:nvSpPr>
        <p:spPr>
          <a:xfrm>
            <a:off x="6324600" y="3934664"/>
            <a:ext cx="2743199" cy="646331"/>
          </a:xfrm>
          <a:prstGeom prst="rect">
            <a:avLst/>
          </a:prstGeom>
          <a:noFill/>
        </p:spPr>
        <p:txBody>
          <a:bodyPr wrap="square" rtlCol="0">
            <a:spAutoFit/>
          </a:bodyPr>
          <a:lstStyle/>
          <a:p>
            <a:pPr algn="ctr"/>
            <a:r>
              <a:rPr lang="en-US" dirty="0" smtClean="0">
                <a:solidFill>
                  <a:srgbClr val="000000"/>
                </a:solidFill>
              </a:rPr>
              <a:t>Amyloid Gene</a:t>
            </a:r>
          </a:p>
          <a:p>
            <a:pPr algn="ctr"/>
            <a:r>
              <a:rPr lang="en-US" dirty="0" smtClean="0">
                <a:solidFill>
                  <a:srgbClr val="000000"/>
                </a:solidFill>
              </a:rPr>
              <a:t>Kang and others 1987</a:t>
            </a:r>
          </a:p>
        </p:txBody>
      </p:sp>
    </p:spTree>
    <p:extLst>
      <p:ext uri="{BB962C8B-B14F-4D97-AF65-F5344CB8AC3E}">
        <p14:creationId xmlns:p14="http://schemas.microsoft.com/office/powerpoint/2010/main" val="2024224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r>
              <a:rPr lang="en-US" sz="2800" dirty="0" smtClean="0">
                <a:cs typeface="Arial" charset="0"/>
              </a:rPr>
              <a:t>Tracking a treatment</a:t>
            </a:r>
            <a:endParaRPr lang="el-GR" sz="2800" dirty="0">
              <a:cs typeface="Arial" charset="0"/>
            </a:endParaRPr>
          </a:p>
        </p:txBody>
      </p:sp>
      <p:pic>
        <p:nvPicPr>
          <p:cNvPr id="244739" name="Picture 3" descr="fig5"/>
          <p:cNvPicPr>
            <a:picLocks noChangeAspect="1" noChangeArrowheads="1"/>
          </p:cNvPicPr>
          <p:nvPr/>
        </p:nvPicPr>
        <p:blipFill>
          <a:blip r:embed="rId2"/>
          <a:srcRect/>
          <a:stretch>
            <a:fillRect/>
          </a:stretch>
        </p:blipFill>
        <p:spPr bwMode="auto">
          <a:xfrm>
            <a:off x="1614055" y="2189018"/>
            <a:ext cx="5443538" cy="3716338"/>
          </a:xfrm>
          <a:prstGeom prst="rect">
            <a:avLst/>
          </a:prstGeom>
          <a:noFill/>
        </p:spPr>
      </p:pic>
      <p:sp>
        <p:nvSpPr>
          <p:cNvPr id="244740" name="Text Box 4"/>
          <p:cNvSpPr txBox="1">
            <a:spLocks noChangeArrowheads="1"/>
          </p:cNvSpPr>
          <p:nvPr/>
        </p:nvSpPr>
        <p:spPr bwMode="auto">
          <a:xfrm>
            <a:off x="2895600" y="6353961"/>
            <a:ext cx="6248400" cy="307777"/>
          </a:xfrm>
          <a:prstGeom prst="rect">
            <a:avLst/>
          </a:prstGeom>
          <a:noFill/>
          <a:ln w="9525">
            <a:noFill/>
            <a:miter lim="800000"/>
            <a:headEnd/>
            <a:tailEnd/>
          </a:ln>
          <a:effectLst/>
        </p:spPr>
        <p:txBody>
          <a:bodyPr>
            <a:spAutoFit/>
          </a:bodyPr>
          <a:lstStyle/>
          <a:p>
            <a:pPr algn="r" eaLnBrk="1" hangingPunct="1">
              <a:spcBef>
                <a:spcPct val="50000"/>
              </a:spcBef>
            </a:pPr>
            <a:r>
              <a:rPr lang="en-US" sz="1400" dirty="0">
                <a:effectLst/>
              </a:rPr>
              <a:t>Schenk D et al.  Nature 1999;400:173-177</a:t>
            </a:r>
          </a:p>
        </p:txBody>
      </p:sp>
      <p:sp>
        <p:nvSpPr>
          <p:cNvPr id="5" name="TextBox 4"/>
          <p:cNvSpPr txBox="1"/>
          <p:nvPr/>
        </p:nvSpPr>
        <p:spPr>
          <a:xfrm>
            <a:off x="448654" y="1272218"/>
            <a:ext cx="8314346" cy="461665"/>
          </a:xfrm>
          <a:prstGeom prst="rect">
            <a:avLst/>
          </a:prstGeom>
          <a:noFill/>
        </p:spPr>
        <p:txBody>
          <a:bodyPr wrap="square" rtlCol="0">
            <a:spAutoFit/>
          </a:bodyPr>
          <a:lstStyle/>
          <a:p>
            <a:r>
              <a:rPr lang="en-US" sz="2400" dirty="0" smtClean="0"/>
              <a:t>Vaccinating mice with amyloid removed plaque from brain - 1999</a:t>
            </a:r>
            <a:endParaRPr lang="en-US" sz="2400" dirty="0"/>
          </a:p>
        </p:txBody>
      </p:sp>
    </p:spTree>
    <p:extLst>
      <p:ext uri="{BB962C8B-B14F-4D97-AF65-F5344CB8AC3E}">
        <p14:creationId xmlns:p14="http://schemas.microsoft.com/office/powerpoint/2010/main" val="3114143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r>
              <a:rPr lang="en-US" sz="3100" dirty="0" smtClean="0"/>
              <a:t>The Alzheimer vaccine story</a:t>
            </a:r>
            <a:br>
              <a:rPr lang="en-US" sz="3100" dirty="0" smtClean="0"/>
            </a:br>
            <a:r>
              <a:rPr lang="en-US" sz="3200" b="0" i="1" dirty="0" smtClean="0"/>
              <a:t>The bad news - 2007</a:t>
            </a:r>
            <a:endParaRPr lang="el-GR" sz="4000" b="0" i="1" dirty="0">
              <a:cs typeface="Arial" charset="0"/>
            </a:endParaRPr>
          </a:p>
        </p:txBody>
      </p:sp>
      <p:sp>
        <p:nvSpPr>
          <p:cNvPr id="5" name="TextBox 4"/>
          <p:cNvSpPr txBox="1"/>
          <p:nvPr/>
        </p:nvSpPr>
        <p:spPr>
          <a:xfrm>
            <a:off x="534099" y="1889165"/>
            <a:ext cx="8077200" cy="2308324"/>
          </a:xfrm>
          <a:prstGeom prst="rect">
            <a:avLst/>
          </a:prstGeom>
          <a:noFill/>
        </p:spPr>
        <p:txBody>
          <a:bodyPr wrap="square" rtlCol="0">
            <a:spAutoFit/>
          </a:bodyPr>
          <a:lstStyle/>
          <a:p>
            <a:r>
              <a:rPr lang="en-US" sz="2400" dirty="0" smtClean="0"/>
              <a:t>Vaccinating people with </a:t>
            </a:r>
            <a:r>
              <a:rPr lang="en-US" sz="2400" dirty="0" err="1" smtClean="0"/>
              <a:t>amyloid</a:t>
            </a:r>
            <a:r>
              <a:rPr lang="en-US" sz="2400" dirty="0" smtClean="0"/>
              <a:t> caused brain swelling and inflammation in 6% of the subjects</a:t>
            </a:r>
          </a:p>
          <a:p>
            <a:endParaRPr lang="en-US" sz="2400" dirty="0" smtClean="0"/>
          </a:p>
          <a:p>
            <a:r>
              <a:rPr lang="en-US" sz="2400" dirty="0" smtClean="0"/>
              <a:t>In patients who did not get encephalitis, plaques were cleared from the brain, but dementia progression did not stop</a:t>
            </a:r>
            <a:endParaRPr lang="en-US" sz="2400" dirty="0"/>
          </a:p>
        </p:txBody>
      </p:sp>
      <p:pic>
        <p:nvPicPr>
          <p:cNvPr id="6" name="Picture 5" descr="AN-1792 + control.jpg"/>
          <p:cNvPicPr>
            <a:picLocks noChangeAspect="1"/>
          </p:cNvPicPr>
          <p:nvPr/>
        </p:nvPicPr>
        <p:blipFill>
          <a:blip r:embed="rId3"/>
          <a:stretch>
            <a:fillRect/>
          </a:stretch>
        </p:blipFill>
        <p:spPr>
          <a:xfrm>
            <a:off x="1476462" y="4077373"/>
            <a:ext cx="6020118" cy="2012669"/>
          </a:xfrm>
          <a:prstGeom prst="rect">
            <a:avLst/>
          </a:prstGeom>
        </p:spPr>
      </p:pic>
      <p:sp>
        <p:nvSpPr>
          <p:cNvPr id="7" name="TextBox 6"/>
          <p:cNvSpPr txBox="1"/>
          <p:nvPr/>
        </p:nvSpPr>
        <p:spPr>
          <a:xfrm>
            <a:off x="3078759" y="6441983"/>
            <a:ext cx="5763491" cy="276999"/>
          </a:xfrm>
          <a:prstGeom prst="rect">
            <a:avLst/>
          </a:prstGeom>
          <a:noFill/>
        </p:spPr>
        <p:txBody>
          <a:bodyPr wrap="square" rtlCol="0">
            <a:spAutoFit/>
          </a:bodyPr>
          <a:lstStyle/>
          <a:p>
            <a:pPr algn="r"/>
            <a:r>
              <a:rPr lang="en-US" sz="1200" dirty="0" err="1" smtClean="0"/>
              <a:t>Bombois</a:t>
            </a:r>
            <a:r>
              <a:rPr lang="en-US" sz="1200" dirty="0" smtClean="0"/>
              <a:t> et al. </a:t>
            </a:r>
            <a:r>
              <a:rPr lang="en-US" sz="1200" i="1" dirty="0" smtClean="0"/>
              <a:t>Arch </a:t>
            </a:r>
            <a:r>
              <a:rPr lang="en-US" sz="1200" i="1" dirty="0" err="1" smtClean="0"/>
              <a:t>Neurol</a:t>
            </a:r>
            <a:r>
              <a:rPr lang="en-US" sz="1200" i="1" dirty="0" smtClean="0"/>
              <a:t> </a:t>
            </a:r>
            <a:r>
              <a:rPr lang="en-US" sz="1200" dirty="0" smtClean="0"/>
              <a:t>2007;64(4):583-7</a:t>
            </a:r>
            <a:endParaRPr lang="en-US" sz="1200" dirty="0"/>
          </a:p>
        </p:txBody>
      </p:sp>
    </p:spTree>
    <p:extLst>
      <p:ext uri="{BB962C8B-B14F-4D97-AF65-F5344CB8AC3E}">
        <p14:creationId xmlns:p14="http://schemas.microsoft.com/office/powerpoint/2010/main" val="4221895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18207"/>
            <a:ext cx="8359629" cy="980965"/>
          </a:xfrm>
        </p:spPr>
        <p:txBody>
          <a:bodyPr>
            <a:normAutofit fontScale="90000"/>
          </a:bodyPr>
          <a:lstStyle/>
          <a:p>
            <a:r>
              <a:rPr lang="en-US" sz="3200" dirty="0" smtClean="0"/>
              <a:t>Removing amyloid from the brain</a:t>
            </a:r>
            <a:br>
              <a:rPr lang="en-US" sz="3200" dirty="0" smtClean="0"/>
            </a:br>
            <a:r>
              <a:rPr lang="en-US" sz="2700" b="0" i="1" dirty="0" smtClean="0"/>
              <a:t>The good news – amyloid can be removed from the brain -2010</a:t>
            </a:r>
            <a:endParaRPr lang="en-US" sz="3200" dirty="0"/>
          </a:p>
        </p:txBody>
      </p:sp>
      <p:pic>
        <p:nvPicPr>
          <p:cNvPr id="1026" name="Picture 2"/>
          <p:cNvPicPr>
            <a:picLocks noChangeAspect="1" noChangeArrowheads="1"/>
          </p:cNvPicPr>
          <p:nvPr/>
        </p:nvPicPr>
        <p:blipFill>
          <a:blip r:embed="rId2"/>
          <a:srcRect/>
          <a:stretch>
            <a:fillRect/>
          </a:stretch>
        </p:blipFill>
        <p:spPr bwMode="auto">
          <a:xfrm>
            <a:off x="734292" y="1641763"/>
            <a:ext cx="8008794" cy="4535954"/>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483" y="2910687"/>
            <a:ext cx="4909317" cy="318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77482" y="2902006"/>
            <a:ext cx="2841431" cy="461665"/>
          </a:xfrm>
          <a:prstGeom prst="rect">
            <a:avLst/>
          </a:prstGeom>
          <a:solidFill>
            <a:schemeClr val="bg1"/>
          </a:solidFill>
        </p:spPr>
        <p:txBody>
          <a:bodyPr wrap="square" rtlCol="0">
            <a:spAutoFit/>
          </a:bodyPr>
          <a:lstStyle/>
          <a:p>
            <a:r>
              <a:rPr lang="en-US" sz="2400" i="1" dirty="0" smtClean="0"/>
              <a:t>More bad news</a:t>
            </a:r>
            <a:endParaRPr lang="en-US" sz="2400" dirty="0"/>
          </a:p>
        </p:txBody>
      </p:sp>
      <p:sp>
        <p:nvSpPr>
          <p:cNvPr id="5" name="TextBox 4"/>
          <p:cNvSpPr txBox="1"/>
          <p:nvPr/>
        </p:nvSpPr>
        <p:spPr>
          <a:xfrm>
            <a:off x="7509905" y="3733800"/>
            <a:ext cx="1233181" cy="1815882"/>
          </a:xfrm>
          <a:prstGeom prst="rect">
            <a:avLst/>
          </a:prstGeom>
          <a:noFill/>
        </p:spPr>
        <p:txBody>
          <a:bodyPr wrap="square" rtlCol="0">
            <a:spAutoFit/>
          </a:bodyPr>
          <a:lstStyle/>
          <a:p>
            <a:pPr algn="ctr"/>
            <a:r>
              <a:rPr lang="en-US" sz="1600" b="1" dirty="0" smtClean="0">
                <a:solidFill>
                  <a:srgbClr val="FF0000"/>
                </a:solidFill>
              </a:rPr>
              <a:t>No effect on memory in people who had mild or moderate Alzheimer’s</a:t>
            </a:r>
          </a:p>
          <a:p>
            <a:pPr algn="ctr"/>
            <a:r>
              <a:rPr lang="en-US" sz="1600" b="1" dirty="0" smtClean="0">
                <a:solidFill>
                  <a:srgbClr val="FF0000"/>
                </a:solidFill>
              </a:rPr>
              <a:t>Disease</a:t>
            </a:r>
          </a:p>
        </p:txBody>
      </p:sp>
    </p:spTree>
    <p:extLst>
      <p:ext uri="{BB962C8B-B14F-4D97-AF65-F5344CB8AC3E}">
        <p14:creationId xmlns:p14="http://schemas.microsoft.com/office/powerpoint/2010/main" val="163178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wipe(left)">
                                      <p:cBhvr>
                                        <p:cTn id="10" dur="500"/>
                                        <p:tgtEl>
                                          <p:spTgt spid="4">
                                            <p:bg/>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1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Tantalizing hints of success</a:t>
            </a:r>
            <a:br>
              <a:rPr lang="en-US" dirty="0" smtClean="0"/>
            </a:br>
            <a:r>
              <a:rPr lang="en-US" sz="2800" b="0" i="1" dirty="0" err="1" smtClean="0"/>
              <a:t>Aducanumab</a:t>
            </a:r>
            <a:r>
              <a:rPr lang="en-US" sz="2800" b="0" dirty="0" smtClean="0"/>
              <a:t> treatment in very early AD</a:t>
            </a:r>
            <a:endParaRPr lang="en-US" sz="2800" b="0" dirty="0"/>
          </a:p>
        </p:txBody>
      </p:sp>
      <p:pic>
        <p:nvPicPr>
          <p:cNvPr id="2050" name="Picture 2" descr="Image result for nature aducanum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53" y="2101235"/>
            <a:ext cx="2932973" cy="4054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ature aducanum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3" y="0"/>
            <a:ext cx="2493817" cy="2119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50183" y="2119745"/>
            <a:ext cx="2493817" cy="369332"/>
          </a:xfrm>
          <a:prstGeom prst="rect">
            <a:avLst/>
          </a:prstGeom>
          <a:noFill/>
        </p:spPr>
        <p:txBody>
          <a:bodyPr wrap="square" rtlCol="0">
            <a:spAutoFit/>
          </a:bodyPr>
          <a:lstStyle/>
          <a:p>
            <a:pPr algn="ctr"/>
            <a:r>
              <a:rPr lang="en-US" dirty="0" smtClean="0"/>
              <a:t>September 1, 2016</a:t>
            </a:r>
            <a:endParaRPr lang="en-US" dirty="0"/>
          </a:p>
        </p:txBody>
      </p:sp>
      <p:pic>
        <p:nvPicPr>
          <p:cNvPr id="5" name="Picture 4"/>
          <p:cNvPicPr>
            <a:picLocks noChangeAspect="1"/>
          </p:cNvPicPr>
          <p:nvPr/>
        </p:nvPicPr>
        <p:blipFill>
          <a:blip r:embed="rId4"/>
          <a:stretch>
            <a:fillRect/>
          </a:stretch>
        </p:blipFill>
        <p:spPr>
          <a:xfrm>
            <a:off x="4263881" y="2745508"/>
            <a:ext cx="4768898" cy="2987963"/>
          </a:xfrm>
          <a:prstGeom prst="rect">
            <a:avLst/>
          </a:prstGeom>
        </p:spPr>
      </p:pic>
      <p:sp>
        <p:nvSpPr>
          <p:cNvPr id="6" name="TextBox 5"/>
          <p:cNvSpPr txBox="1"/>
          <p:nvPr/>
        </p:nvSpPr>
        <p:spPr>
          <a:xfrm>
            <a:off x="4263881" y="6003636"/>
            <a:ext cx="4538374" cy="369332"/>
          </a:xfrm>
          <a:prstGeom prst="rect">
            <a:avLst/>
          </a:prstGeom>
          <a:noFill/>
        </p:spPr>
        <p:txBody>
          <a:bodyPr wrap="square" rtlCol="0">
            <a:spAutoFit/>
          </a:bodyPr>
          <a:lstStyle/>
          <a:p>
            <a:pPr algn="ctr"/>
            <a:r>
              <a:rPr lang="en-US" dirty="0" smtClean="0"/>
              <a:t>Dose-related response in early AD</a:t>
            </a:r>
            <a:endParaRPr lang="en-US" dirty="0"/>
          </a:p>
        </p:txBody>
      </p:sp>
    </p:spTree>
    <p:extLst>
      <p:ext uri="{BB962C8B-B14F-4D97-AF65-F5344CB8AC3E}">
        <p14:creationId xmlns:p14="http://schemas.microsoft.com/office/powerpoint/2010/main" val="93057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6"/>
          <p:cNvSpPr txBox="1">
            <a:spLocks noChangeArrowheads="1"/>
          </p:cNvSpPr>
          <p:nvPr/>
        </p:nvSpPr>
        <p:spPr bwMode="auto">
          <a:xfrm>
            <a:off x="1704782" y="2915160"/>
            <a:ext cx="3532981" cy="369332"/>
          </a:xfrm>
          <a:prstGeom prst="rect">
            <a:avLst/>
          </a:prstGeom>
          <a:gradFill rotWithShape="0">
            <a:gsLst>
              <a:gs pos="0">
                <a:schemeClr val="bg1"/>
              </a:gs>
              <a:gs pos="50000">
                <a:srgbClr val="0099CC"/>
              </a:gs>
              <a:gs pos="100000">
                <a:schemeClr val="bg1"/>
              </a:gs>
            </a:gsLst>
            <a:lin ang="0" scaled="1"/>
          </a:gradFill>
          <a:ln w="9525">
            <a:noFill/>
            <a:miter lim="800000"/>
            <a:headEnd/>
            <a:tailEnd/>
          </a:ln>
          <a:effectLst/>
        </p:spPr>
        <p:txBody>
          <a:bodyPr wrap="square">
            <a:spAutoFit/>
          </a:bodyPr>
          <a:lstStyle/>
          <a:p>
            <a:pPr algn="ctr">
              <a:spcBef>
                <a:spcPct val="50000"/>
              </a:spcBef>
            </a:pPr>
            <a:r>
              <a:rPr lang="en-US" b="1" dirty="0" smtClean="0"/>
              <a:t>Mild Cognitive Impairment</a:t>
            </a:r>
            <a:endParaRPr lang="en-US" b="1" dirty="0"/>
          </a:p>
        </p:txBody>
      </p:sp>
      <p:sp>
        <p:nvSpPr>
          <p:cNvPr id="270338" name="Rectangle 2"/>
          <p:cNvSpPr>
            <a:spLocks noGrp="1" noChangeArrowheads="1"/>
          </p:cNvSpPr>
          <p:nvPr>
            <p:ph type="title"/>
          </p:nvPr>
        </p:nvSpPr>
        <p:spPr/>
        <p:txBody>
          <a:bodyPr>
            <a:normAutofit fontScale="90000"/>
          </a:bodyPr>
          <a:lstStyle/>
          <a:p>
            <a:r>
              <a:rPr lang="en-US" altLang="en-US" sz="4000" b="1" dirty="0">
                <a:solidFill>
                  <a:schemeClr val="tx1">
                    <a:lumMod val="90000"/>
                    <a:lumOff val="10000"/>
                  </a:schemeClr>
                </a:solidFill>
              </a:rPr>
              <a:t>Course of Alzheimer’s Disease</a:t>
            </a:r>
            <a:r>
              <a:rPr lang="en-US" altLang="en-US" sz="4000" dirty="0">
                <a:solidFill>
                  <a:schemeClr val="tx1">
                    <a:lumMod val="90000"/>
                    <a:lumOff val="10000"/>
                  </a:schemeClr>
                </a:solidFill>
              </a:rPr>
              <a:t/>
            </a:r>
            <a:br>
              <a:rPr lang="en-US" altLang="en-US" sz="4000" dirty="0">
                <a:solidFill>
                  <a:schemeClr val="tx1">
                    <a:lumMod val="90000"/>
                    <a:lumOff val="10000"/>
                  </a:schemeClr>
                </a:solidFill>
              </a:rPr>
            </a:br>
            <a:r>
              <a:rPr lang="en-US" altLang="en-US" sz="3600" b="0" i="1" dirty="0" smtClean="0">
                <a:solidFill>
                  <a:schemeClr val="tx1">
                    <a:lumMod val="90000"/>
                    <a:lumOff val="10000"/>
                  </a:schemeClr>
                </a:solidFill>
              </a:rPr>
              <a:t>Traditional view</a:t>
            </a:r>
            <a:endParaRPr lang="en-US" altLang="en-US" b="0" i="1" dirty="0">
              <a:solidFill>
                <a:schemeClr val="tx1">
                  <a:lumMod val="90000"/>
                  <a:lumOff val="10000"/>
                </a:schemeClr>
              </a:solidFill>
            </a:endParaRPr>
          </a:p>
        </p:txBody>
      </p:sp>
      <p:sp>
        <p:nvSpPr>
          <p:cNvPr id="270339" name="Line 3"/>
          <p:cNvSpPr>
            <a:spLocks noChangeShapeType="1"/>
          </p:cNvSpPr>
          <p:nvPr/>
        </p:nvSpPr>
        <p:spPr bwMode="auto">
          <a:xfrm>
            <a:off x="1905000" y="2667000"/>
            <a:ext cx="0" cy="228600"/>
          </a:xfrm>
          <a:prstGeom prst="line">
            <a:avLst/>
          </a:prstGeom>
          <a:noFill/>
          <a:ln w="9525">
            <a:noFill/>
            <a:round/>
            <a:headEnd/>
            <a:tailEnd/>
          </a:ln>
          <a:effectLst/>
        </p:spPr>
        <p:txBody>
          <a:bodyPr wrap="none" anchor="ctr"/>
          <a:lstStyle/>
          <a:p>
            <a:endParaRPr lang="en-US"/>
          </a:p>
        </p:txBody>
      </p:sp>
      <p:sp>
        <p:nvSpPr>
          <p:cNvPr id="270340" name="Line 4"/>
          <p:cNvSpPr>
            <a:spLocks noChangeShapeType="1"/>
          </p:cNvSpPr>
          <p:nvPr/>
        </p:nvSpPr>
        <p:spPr bwMode="auto">
          <a:xfrm>
            <a:off x="3733800" y="3327400"/>
            <a:ext cx="0" cy="228600"/>
          </a:xfrm>
          <a:prstGeom prst="line">
            <a:avLst/>
          </a:prstGeom>
          <a:noFill/>
          <a:ln w="9525">
            <a:noFill/>
            <a:round/>
            <a:headEnd/>
            <a:tailEnd/>
          </a:ln>
          <a:effectLst/>
        </p:spPr>
        <p:txBody>
          <a:bodyPr wrap="none" anchor="ctr"/>
          <a:lstStyle/>
          <a:p>
            <a:endParaRPr lang="en-US"/>
          </a:p>
        </p:txBody>
      </p:sp>
      <p:sp>
        <p:nvSpPr>
          <p:cNvPr id="270341" name="Line 5"/>
          <p:cNvSpPr>
            <a:spLocks noChangeShapeType="1"/>
          </p:cNvSpPr>
          <p:nvPr/>
        </p:nvSpPr>
        <p:spPr bwMode="auto">
          <a:xfrm>
            <a:off x="6223000" y="4229100"/>
            <a:ext cx="0" cy="228600"/>
          </a:xfrm>
          <a:prstGeom prst="line">
            <a:avLst/>
          </a:prstGeom>
          <a:noFill/>
          <a:ln w="9525">
            <a:noFill/>
            <a:round/>
            <a:headEnd/>
            <a:tailEnd/>
          </a:ln>
          <a:effectLst/>
        </p:spPr>
        <p:txBody>
          <a:bodyPr wrap="none" anchor="ctr"/>
          <a:lstStyle/>
          <a:p>
            <a:endParaRPr lang="en-US"/>
          </a:p>
        </p:txBody>
      </p:sp>
      <p:sp>
        <p:nvSpPr>
          <p:cNvPr id="270342" name="Freeform 6"/>
          <p:cNvSpPr>
            <a:spLocks/>
          </p:cNvSpPr>
          <p:nvPr/>
        </p:nvSpPr>
        <p:spPr bwMode="auto">
          <a:xfrm>
            <a:off x="3708400" y="3994150"/>
            <a:ext cx="4387850" cy="1657350"/>
          </a:xfrm>
          <a:custGeom>
            <a:avLst/>
            <a:gdLst/>
            <a:ahLst/>
            <a:cxnLst>
              <a:cxn ang="0">
                <a:pos x="8" y="0"/>
              </a:cxn>
              <a:cxn ang="0">
                <a:pos x="180" y="68"/>
              </a:cxn>
              <a:cxn ang="0">
                <a:pos x="324" y="100"/>
              </a:cxn>
              <a:cxn ang="0">
                <a:pos x="428" y="132"/>
              </a:cxn>
              <a:cxn ang="0">
                <a:pos x="572" y="220"/>
              </a:cxn>
              <a:cxn ang="0">
                <a:pos x="780" y="284"/>
              </a:cxn>
              <a:cxn ang="0">
                <a:pos x="900" y="316"/>
              </a:cxn>
              <a:cxn ang="0">
                <a:pos x="1044" y="404"/>
              </a:cxn>
              <a:cxn ang="0">
                <a:pos x="1196" y="444"/>
              </a:cxn>
              <a:cxn ang="0">
                <a:pos x="1364" y="460"/>
              </a:cxn>
              <a:cxn ang="0">
                <a:pos x="1492" y="524"/>
              </a:cxn>
              <a:cxn ang="0">
                <a:pos x="1612" y="604"/>
              </a:cxn>
              <a:cxn ang="0">
                <a:pos x="1740" y="644"/>
              </a:cxn>
              <a:cxn ang="0">
                <a:pos x="1900" y="668"/>
              </a:cxn>
              <a:cxn ang="0">
                <a:pos x="1996" y="700"/>
              </a:cxn>
              <a:cxn ang="0">
                <a:pos x="2148" y="780"/>
              </a:cxn>
              <a:cxn ang="0">
                <a:pos x="2252" y="852"/>
              </a:cxn>
              <a:cxn ang="0">
                <a:pos x="2372" y="908"/>
              </a:cxn>
              <a:cxn ang="0">
                <a:pos x="2516" y="932"/>
              </a:cxn>
              <a:cxn ang="0">
                <a:pos x="2700" y="980"/>
              </a:cxn>
              <a:cxn ang="0">
                <a:pos x="2764" y="1044"/>
              </a:cxn>
              <a:cxn ang="0">
                <a:pos x="0" y="1024"/>
              </a:cxn>
              <a:cxn ang="0">
                <a:pos x="8" y="0"/>
              </a:cxn>
            </a:cxnLst>
            <a:rect l="0" t="0" r="r" b="b"/>
            <a:pathLst>
              <a:path w="2764" h="1044">
                <a:moveTo>
                  <a:pt x="8" y="0"/>
                </a:moveTo>
                <a:lnTo>
                  <a:pt x="180" y="68"/>
                </a:lnTo>
                <a:lnTo>
                  <a:pt x="324" y="100"/>
                </a:lnTo>
                <a:lnTo>
                  <a:pt x="428" y="132"/>
                </a:lnTo>
                <a:lnTo>
                  <a:pt x="572" y="220"/>
                </a:lnTo>
                <a:lnTo>
                  <a:pt x="780" y="284"/>
                </a:lnTo>
                <a:lnTo>
                  <a:pt x="900" y="316"/>
                </a:lnTo>
                <a:lnTo>
                  <a:pt x="1044" y="404"/>
                </a:lnTo>
                <a:lnTo>
                  <a:pt x="1196" y="444"/>
                </a:lnTo>
                <a:lnTo>
                  <a:pt x="1364" y="460"/>
                </a:lnTo>
                <a:lnTo>
                  <a:pt x="1492" y="524"/>
                </a:lnTo>
                <a:lnTo>
                  <a:pt x="1612" y="604"/>
                </a:lnTo>
                <a:lnTo>
                  <a:pt x="1740" y="644"/>
                </a:lnTo>
                <a:lnTo>
                  <a:pt x="1900" y="668"/>
                </a:lnTo>
                <a:lnTo>
                  <a:pt x="1996" y="700"/>
                </a:lnTo>
                <a:lnTo>
                  <a:pt x="2148" y="780"/>
                </a:lnTo>
                <a:lnTo>
                  <a:pt x="2252" y="852"/>
                </a:lnTo>
                <a:lnTo>
                  <a:pt x="2372" y="908"/>
                </a:lnTo>
                <a:lnTo>
                  <a:pt x="2516" y="932"/>
                </a:lnTo>
                <a:lnTo>
                  <a:pt x="2700" y="980"/>
                </a:lnTo>
                <a:lnTo>
                  <a:pt x="2764" y="1044"/>
                </a:lnTo>
                <a:lnTo>
                  <a:pt x="0" y="1024"/>
                </a:lnTo>
                <a:lnTo>
                  <a:pt x="8" y="0"/>
                </a:lnTo>
                <a:close/>
              </a:path>
            </a:pathLst>
          </a:custGeom>
          <a:gradFill rotWithShape="1">
            <a:gsLst>
              <a:gs pos="0">
                <a:srgbClr val="FF6600"/>
              </a:gs>
              <a:gs pos="100000">
                <a:schemeClr val="bg1"/>
              </a:gs>
            </a:gsLst>
            <a:lin ang="0" scaled="1"/>
          </a:gradFill>
          <a:ln w="9525">
            <a:solidFill>
              <a:srgbClr val="FF6600"/>
            </a:solidFill>
            <a:round/>
            <a:headEnd/>
            <a:tailEnd/>
          </a:ln>
          <a:effectLst/>
        </p:spPr>
        <p:txBody>
          <a:bodyPr wrap="none" anchor="ctr"/>
          <a:lstStyle/>
          <a:p>
            <a:endParaRPr lang="en-US"/>
          </a:p>
        </p:txBody>
      </p:sp>
      <p:sp>
        <p:nvSpPr>
          <p:cNvPr id="270343" name="Line 7"/>
          <p:cNvSpPr>
            <a:spLocks noChangeShapeType="1"/>
          </p:cNvSpPr>
          <p:nvPr/>
        </p:nvSpPr>
        <p:spPr bwMode="auto">
          <a:xfrm>
            <a:off x="852488" y="5635625"/>
            <a:ext cx="7239000" cy="0"/>
          </a:xfrm>
          <a:prstGeom prst="line">
            <a:avLst/>
          </a:prstGeom>
          <a:noFill/>
          <a:ln w="28575">
            <a:solidFill>
              <a:schemeClr val="tx1"/>
            </a:solidFill>
            <a:round/>
            <a:headEnd/>
            <a:tailEnd/>
          </a:ln>
          <a:effectLst/>
        </p:spPr>
        <p:txBody>
          <a:bodyPr wrap="none" anchor="ctr"/>
          <a:lstStyle/>
          <a:p>
            <a:endParaRPr lang="en-US"/>
          </a:p>
        </p:txBody>
      </p:sp>
      <p:sp>
        <p:nvSpPr>
          <p:cNvPr id="270344" name="Line 8"/>
          <p:cNvSpPr>
            <a:spLocks noChangeShapeType="1"/>
          </p:cNvSpPr>
          <p:nvPr/>
        </p:nvSpPr>
        <p:spPr bwMode="auto">
          <a:xfrm flipV="1">
            <a:off x="868363" y="3044825"/>
            <a:ext cx="0" cy="2590800"/>
          </a:xfrm>
          <a:prstGeom prst="line">
            <a:avLst/>
          </a:prstGeom>
          <a:noFill/>
          <a:ln w="28575">
            <a:solidFill>
              <a:schemeClr val="tx1"/>
            </a:solidFill>
            <a:round/>
            <a:headEnd/>
            <a:tailEnd/>
          </a:ln>
          <a:effectLst/>
        </p:spPr>
        <p:txBody>
          <a:bodyPr wrap="none" anchor="ctr"/>
          <a:lstStyle/>
          <a:p>
            <a:endParaRPr lang="en-US"/>
          </a:p>
        </p:txBody>
      </p:sp>
      <p:sp>
        <p:nvSpPr>
          <p:cNvPr id="270345" name="Line 9"/>
          <p:cNvSpPr>
            <a:spLocks noChangeShapeType="1"/>
          </p:cNvSpPr>
          <p:nvPr/>
        </p:nvSpPr>
        <p:spPr bwMode="auto">
          <a:xfrm>
            <a:off x="1506538" y="3278188"/>
            <a:ext cx="741362" cy="85725"/>
          </a:xfrm>
          <a:prstGeom prst="line">
            <a:avLst/>
          </a:prstGeom>
          <a:noFill/>
          <a:ln w="38100">
            <a:solidFill>
              <a:schemeClr val="tx1"/>
            </a:solidFill>
            <a:round/>
            <a:headEnd/>
            <a:tailEnd/>
          </a:ln>
          <a:effectLst/>
        </p:spPr>
        <p:txBody>
          <a:bodyPr wrap="none" anchor="ctr"/>
          <a:lstStyle/>
          <a:p>
            <a:endParaRPr lang="en-US"/>
          </a:p>
        </p:txBody>
      </p:sp>
      <p:sp>
        <p:nvSpPr>
          <p:cNvPr id="270346" name="Freeform 10"/>
          <p:cNvSpPr>
            <a:spLocks/>
          </p:cNvSpPr>
          <p:nvPr/>
        </p:nvSpPr>
        <p:spPr bwMode="auto">
          <a:xfrm>
            <a:off x="2219325" y="3362325"/>
            <a:ext cx="1787525" cy="752475"/>
          </a:xfrm>
          <a:custGeom>
            <a:avLst/>
            <a:gdLst/>
            <a:ahLst/>
            <a:cxnLst>
              <a:cxn ang="0">
                <a:pos x="0" y="0"/>
              </a:cxn>
              <a:cxn ang="0">
                <a:pos x="156" y="63"/>
              </a:cxn>
              <a:cxn ang="0">
                <a:pos x="368" y="130"/>
              </a:cxn>
              <a:cxn ang="0">
                <a:pos x="540" y="245"/>
              </a:cxn>
              <a:cxn ang="0">
                <a:pos x="719" y="268"/>
              </a:cxn>
              <a:cxn ang="0">
                <a:pos x="905" y="351"/>
              </a:cxn>
              <a:cxn ang="0">
                <a:pos x="924" y="370"/>
              </a:cxn>
              <a:cxn ang="0">
                <a:pos x="1126" y="474"/>
              </a:cxn>
            </a:cxnLst>
            <a:rect l="0" t="0" r="r" b="b"/>
            <a:pathLst>
              <a:path w="1126" h="474">
                <a:moveTo>
                  <a:pt x="0" y="0"/>
                </a:moveTo>
                <a:lnTo>
                  <a:pt x="156" y="63"/>
                </a:lnTo>
                <a:cubicBezTo>
                  <a:pt x="217" y="85"/>
                  <a:pt x="304" y="100"/>
                  <a:pt x="368" y="130"/>
                </a:cubicBezTo>
                <a:cubicBezTo>
                  <a:pt x="423" y="148"/>
                  <a:pt x="482" y="222"/>
                  <a:pt x="540" y="245"/>
                </a:cubicBezTo>
                <a:cubicBezTo>
                  <a:pt x="598" y="268"/>
                  <a:pt x="654" y="237"/>
                  <a:pt x="719" y="268"/>
                </a:cubicBezTo>
                <a:cubicBezTo>
                  <a:pt x="773" y="292"/>
                  <a:pt x="871" y="334"/>
                  <a:pt x="905" y="351"/>
                </a:cubicBezTo>
                <a:cubicBezTo>
                  <a:pt x="939" y="368"/>
                  <a:pt x="887" y="349"/>
                  <a:pt x="924" y="370"/>
                </a:cubicBezTo>
                <a:lnTo>
                  <a:pt x="1126" y="474"/>
                </a:lnTo>
              </a:path>
            </a:pathLst>
          </a:custGeom>
          <a:noFill/>
          <a:ln w="38100" cap="flat">
            <a:solidFill>
              <a:schemeClr val="tx1"/>
            </a:solidFill>
            <a:prstDash val="solid"/>
            <a:round/>
            <a:headEnd/>
            <a:tailEnd/>
          </a:ln>
          <a:effectLst/>
        </p:spPr>
        <p:txBody>
          <a:bodyPr wrap="none" anchor="ctr"/>
          <a:lstStyle/>
          <a:p>
            <a:endParaRPr lang="en-US"/>
          </a:p>
        </p:txBody>
      </p:sp>
      <p:sp>
        <p:nvSpPr>
          <p:cNvPr id="270347" name="Freeform 11"/>
          <p:cNvSpPr>
            <a:spLocks/>
          </p:cNvSpPr>
          <p:nvPr/>
        </p:nvSpPr>
        <p:spPr bwMode="auto">
          <a:xfrm>
            <a:off x="4006850" y="4114800"/>
            <a:ext cx="4102100" cy="1511300"/>
          </a:xfrm>
          <a:custGeom>
            <a:avLst/>
            <a:gdLst/>
            <a:ahLst/>
            <a:cxnLst>
              <a:cxn ang="0">
                <a:pos x="0" y="0"/>
              </a:cxn>
              <a:cxn ang="0">
                <a:pos x="200" y="40"/>
              </a:cxn>
              <a:cxn ang="0">
                <a:pos x="432" y="160"/>
              </a:cxn>
              <a:cxn ang="0">
                <a:pos x="656" y="216"/>
              </a:cxn>
              <a:cxn ang="0">
                <a:pos x="888" y="336"/>
              </a:cxn>
              <a:cxn ang="0">
                <a:pos x="1192" y="392"/>
              </a:cxn>
              <a:cxn ang="0">
                <a:pos x="1480" y="544"/>
              </a:cxn>
              <a:cxn ang="0">
                <a:pos x="1824" y="624"/>
              </a:cxn>
              <a:cxn ang="0">
                <a:pos x="2120" y="800"/>
              </a:cxn>
              <a:cxn ang="0">
                <a:pos x="2424" y="880"/>
              </a:cxn>
              <a:cxn ang="0">
                <a:pos x="2584" y="952"/>
              </a:cxn>
            </a:cxnLst>
            <a:rect l="0" t="0" r="r" b="b"/>
            <a:pathLst>
              <a:path w="2584" h="952">
                <a:moveTo>
                  <a:pt x="0" y="0"/>
                </a:moveTo>
                <a:cubicBezTo>
                  <a:pt x="64" y="6"/>
                  <a:pt x="128" y="13"/>
                  <a:pt x="200" y="40"/>
                </a:cubicBezTo>
                <a:cubicBezTo>
                  <a:pt x="272" y="66"/>
                  <a:pt x="356" y="130"/>
                  <a:pt x="432" y="160"/>
                </a:cubicBezTo>
                <a:cubicBezTo>
                  <a:pt x="507" y="189"/>
                  <a:pt x="580" y="186"/>
                  <a:pt x="656" y="216"/>
                </a:cubicBezTo>
                <a:cubicBezTo>
                  <a:pt x="731" y="245"/>
                  <a:pt x="798" y="306"/>
                  <a:pt x="888" y="336"/>
                </a:cubicBezTo>
                <a:cubicBezTo>
                  <a:pt x="977" y="365"/>
                  <a:pt x="1093" y="357"/>
                  <a:pt x="1192" y="392"/>
                </a:cubicBezTo>
                <a:cubicBezTo>
                  <a:pt x="1290" y="426"/>
                  <a:pt x="1374" y="505"/>
                  <a:pt x="1480" y="544"/>
                </a:cubicBezTo>
                <a:cubicBezTo>
                  <a:pt x="1585" y="582"/>
                  <a:pt x="1717" y="581"/>
                  <a:pt x="1824" y="624"/>
                </a:cubicBezTo>
                <a:cubicBezTo>
                  <a:pt x="1930" y="666"/>
                  <a:pt x="2020" y="757"/>
                  <a:pt x="2120" y="800"/>
                </a:cubicBezTo>
                <a:cubicBezTo>
                  <a:pt x="2220" y="842"/>
                  <a:pt x="2346" y="854"/>
                  <a:pt x="2424" y="880"/>
                </a:cubicBezTo>
                <a:cubicBezTo>
                  <a:pt x="2501" y="905"/>
                  <a:pt x="2557" y="940"/>
                  <a:pt x="2584" y="952"/>
                </a:cubicBezTo>
              </a:path>
            </a:pathLst>
          </a:custGeom>
          <a:noFill/>
          <a:ln w="38100" cmpd="sng">
            <a:solidFill>
              <a:schemeClr val="tx1"/>
            </a:solidFill>
            <a:round/>
            <a:headEnd/>
            <a:tailEnd/>
          </a:ln>
          <a:effectLst/>
        </p:spPr>
        <p:txBody>
          <a:bodyPr wrap="none" anchor="ctr"/>
          <a:lstStyle/>
          <a:p>
            <a:endParaRPr lang="en-US"/>
          </a:p>
        </p:txBody>
      </p:sp>
      <p:sp>
        <p:nvSpPr>
          <p:cNvPr id="270348" name="Text Box 12"/>
          <p:cNvSpPr txBox="1">
            <a:spLocks noChangeArrowheads="1"/>
          </p:cNvSpPr>
          <p:nvPr/>
        </p:nvSpPr>
        <p:spPr bwMode="auto">
          <a:xfrm rot="-5400000">
            <a:off x="-581025" y="4005263"/>
            <a:ext cx="2225675" cy="457200"/>
          </a:xfrm>
          <a:prstGeom prst="rect">
            <a:avLst/>
          </a:prstGeom>
          <a:noFill/>
          <a:ln w="9525">
            <a:noFill/>
            <a:miter lim="800000"/>
            <a:headEnd/>
            <a:tailEnd/>
          </a:ln>
          <a:effectLst/>
        </p:spPr>
        <p:txBody>
          <a:bodyPr>
            <a:spAutoFit/>
          </a:bodyPr>
          <a:lstStyle/>
          <a:p>
            <a:pPr algn="l">
              <a:spcBef>
                <a:spcPct val="50000"/>
              </a:spcBef>
            </a:pPr>
            <a:r>
              <a:rPr lang="en-US" sz="2400"/>
              <a:t>Function</a:t>
            </a:r>
          </a:p>
        </p:txBody>
      </p:sp>
      <p:sp>
        <p:nvSpPr>
          <p:cNvPr id="270349" name="Text Box 13"/>
          <p:cNvSpPr txBox="1">
            <a:spLocks noChangeArrowheads="1"/>
          </p:cNvSpPr>
          <p:nvPr/>
        </p:nvSpPr>
        <p:spPr bwMode="auto">
          <a:xfrm>
            <a:off x="3473450" y="5880100"/>
            <a:ext cx="2438400" cy="457200"/>
          </a:xfrm>
          <a:prstGeom prst="rect">
            <a:avLst/>
          </a:prstGeom>
          <a:noFill/>
          <a:ln w="9525">
            <a:noFill/>
            <a:miter lim="800000"/>
            <a:headEnd/>
            <a:tailEnd/>
          </a:ln>
          <a:effectLst/>
        </p:spPr>
        <p:txBody>
          <a:bodyPr>
            <a:spAutoFit/>
          </a:bodyPr>
          <a:lstStyle/>
          <a:p>
            <a:pPr algn="l">
              <a:spcBef>
                <a:spcPct val="50000"/>
              </a:spcBef>
            </a:pPr>
            <a:r>
              <a:rPr lang="en-US" sz="2400"/>
              <a:t>Time</a:t>
            </a:r>
          </a:p>
        </p:txBody>
      </p:sp>
      <p:sp>
        <p:nvSpPr>
          <p:cNvPr id="270350" name="Text Box 14"/>
          <p:cNvSpPr txBox="1">
            <a:spLocks noChangeArrowheads="1"/>
          </p:cNvSpPr>
          <p:nvPr/>
        </p:nvSpPr>
        <p:spPr bwMode="auto">
          <a:xfrm>
            <a:off x="868363" y="2455863"/>
            <a:ext cx="2392362" cy="366712"/>
          </a:xfrm>
          <a:prstGeom prst="rect">
            <a:avLst/>
          </a:prstGeom>
          <a:gradFill rotWithShape="0">
            <a:gsLst>
              <a:gs pos="0">
                <a:srgbClr val="0099CC"/>
              </a:gs>
              <a:gs pos="100000">
                <a:schemeClr val="bg1"/>
              </a:gs>
            </a:gsLst>
            <a:lin ang="0" scaled="1"/>
          </a:gradFill>
          <a:ln w="9525">
            <a:noFill/>
            <a:miter lim="800000"/>
            <a:headEnd/>
            <a:tailEnd/>
          </a:ln>
          <a:effectLst/>
        </p:spPr>
        <p:txBody>
          <a:bodyPr>
            <a:spAutoFit/>
          </a:bodyPr>
          <a:lstStyle/>
          <a:p>
            <a:pPr algn="ctr">
              <a:spcBef>
                <a:spcPct val="50000"/>
              </a:spcBef>
            </a:pPr>
            <a:r>
              <a:rPr lang="en-US" b="1" dirty="0"/>
              <a:t>Healthy aging</a:t>
            </a:r>
          </a:p>
        </p:txBody>
      </p:sp>
      <p:sp>
        <p:nvSpPr>
          <p:cNvPr id="270352" name="Text Box 16"/>
          <p:cNvSpPr txBox="1">
            <a:spLocks noChangeArrowheads="1"/>
          </p:cNvSpPr>
          <p:nvPr/>
        </p:nvSpPr>
        <p:spPr bwMode="auto">
          <a:xfrm>
            <a:off x="3657600" y="3416300"/>
            <a:ext cx="2209800" cy="366713"/>
          </a:xfrm>
          <a:prstGeom prst="rect">
            <a:avLst/>
          </a:prstGeom>
          <a:gradFill rotWithShape="0">
            <a:gsLst>
              <a:gs pos="0">
                <a:schemeClr val="bg1"/>
              </a:gs>
              <a:gs pos="50000">
                <a:srgbClr val="0099CC"/>
              </a:gs>
              <a:gs pos="100000">
                <a:schemeClr val="bg1"/>
              </a:gs>
            </a:gsLst>
            <a:lin ang="0" scaled="1"/>
          </a:gradFill>
          <a:ln w="9525">
            <a:noFill/>
            <a:miter lim="800000"/>
            <a:headEnd/>
            <a:tailEnd/>
          </a:ln>
          <a:effectLst/>
        </p:spPr>
        <p:txBody>
          <a:bodyPr>
            <a:spAutoFit/>
          </a:bodyPr>
          <a:lstStyle/>
          <a:p>
            <a:pPr algn="ctr">
              <a:spcBef>
                <a:spcPct val="50000"/>
              </a:spcBef>
            </a:pPr>
            <a:r>
              <a:rPr lang="en-US" b="1" dirty="0"/>
              <a:t>Mild AD</a:t>
            </a:r>
          </a:p>
        </p:txBody>
      </p:sp>
      <p:sp>
        <p:nvSpPr>
          <p:cNvPr id="270353" name="Text Box 17"/>
          <p:cNvSpPr txBox="1">
            <a:spLocks noChangeArrowheads="1"/>
          </p:cNvSpPr>
          <p:nvPr/>
        </p:nvSpPr>
        <p:spPr bwMode="auto">
          <a:xfrm>
            <a:off x="4983163" y="4011613"/>
            <a:ext cx="2268537" cy="366712"/>
          </a:xfrm>
          <a:prstGeom prst="rect">
            <a:avLst/>
          </a:prstGeom>
          <a:gradFill rotWithShape="0">
            <a:gsLst>
              <a:gs pos="0">
                <a:schemeClr val="bg1"/>
              </a:gs>
              <a:gs pos="50000">
                <a:srgbClr val="0099CC"/>
              </a:gs>
              <a:gs pos="100000">
                <a:schemeClr val="bg1"/>
              </a:gs>
            </a:gsLst>
            <a:lin ang="0" scaled="1"/>
          </a:gradFill>
          <a:ln w="9525">
            <a:noFill/>
            <a:miter lim="800000"/>
            <a:headEnd/>
            <a:tailEnd/>
          </a:ln>
          <a:effectLst/>
        </p:spPr>
        <p:txBody>
          <a:bodyPr>
            <a:spAutoFit/>
          </a:bodyPr>
          <a:lstStyle/>
          <a:p>
            <a:pPr algn="ctr">
              <a:spcBef>
                <a:spcPct val="50000"/>
              </a:spcBef>
            </a:pPr>
            <a:r>
              <a:rPr lang="en-US" b="1" dirty="0"/>
              <a:t>Moderate AD</a:t>
            </a:r>
          </a:p>
        </p:txBody>
      </p:sp>
      <p:sp>
        <p:nvSpPr>
          <p:cNvPr id="270354" name="Text Box 18"/>
          <p:cNvSpPr txBox="1">
            <a:spLocks noChangeArrowheads="1"/>
          </p:cNvSpPr>
          <p:nvPr/>
        </p:nvSpPr>
        <p:spPr bwMode="auto">
          <a:xfrm>
            <a:off x="6611938" y="4529138"/>
            <a:ext cx="1766887" cy="366712"/>
          </a:xfrm>
          <a:prstGeom prst="rect">
            <a:avLst/>
          </a:prstGeom>
          <a:gradFill rotWithShape="0">
            <a:gsLst>
              <a:gs pos="0">
                <a:schemeClr val="bg1"/>
              </a:gs>
              <a:gs pos="100000">
                <a:srgbClr val="0099CC"/>
              </a:gs>
            </a:gsLst>
            <a:lin ang="0" scaled="1"/>
          </a:gradFill>
          <a:ln w="9525">
            <a:noFill/>
            <a:miter lim="800000"/>
            <a:headEnd/>
            <a:tailEnd/>
          </a:ln>
          <a:effectLst/>
        </p:spPr>
        <p:txBody>
          <a:bodyPr>
            <a:spAutoFit/>
          </a:bodyPr>
          <a:lstStyle/>
          <a:p>
            <a:pPr algn="ctr">
              <a:spcBef>
                <a:spcPct val="50000"/>
              </a:spcBef>
            </a:pPr>
            <a:r>
              <a:rPr lang="en-US" b="1" dirty="0"/>
              <a:t>Severe AD</a:t>
            </a:r>
          </a:p>
        </p:txBody>
      </p:sp>
      <p:sp>
        <p:nvSpPr>
          <p:cNvPr id="270356" name="Line 20"/>
          <p:cNvSpPr>
            <a:spLocks noChangeShapeType="1"/>
          </p:cNvSpPr>
          <p:nvPr/>
        </p:nvSpPr>
        <p:spPr bwMode="auto">
          <a:xfrm flipH="1" flipV="1">
            <a:off x="898525" y="3262313"/>
            <a:ext cx="654050" cy="15875"/>
          </a:xfrm>
          <a:prstGeom prst="line">
            <a:avLst/>
          </a:prstGeom>
          <a:noFill/>
          <a:ln w="28575">
            <a:solidFill>
              <a:schemeClr val="tx1"/>
            </a:solidFill>
            <a:round/>
            <a:headEnd/>
            <a:tailEnd/>
          </a:ln>
          <a:effectLst/>
        </p:spPr>
        <p:txBody>
          <a:bodyPr/>
          <a:lstStyle/>
          <a:p>
            <a:endParaRPr lang="en-US"/>
          </a:p>
        </p:txBody>
      </p:sp>
      <p:sp>
        <p:nvSpPr>
          <p:cNvPr id="270357" name="Freeform 21"/>
          <p:cNvSpPr>
            <a:spLocks/>
          </p:cNvSpPr>
          <p:nvPr/>
        </p:nvSpPr>
        <p:spPr bwMode="auto">
          <a:xfrm>
            <a:off x="885825" y="3282950"/>
            <a:ext cx="2847975" cy="2336800"/>
          </a:xfrm>
          <a:custGeom>
            <a:avLst/>
            <a:gdLst/>
            <a:ahLst/>
            <a:cxnLst>
              <a:cxn ang="0">
                <a:pos x="6" y="0"/>
              </a:cxn>
              <a:cxn ang="0">
                <a:pos x="290" y="0"/>
              </a:cxn>
              <a:cxn ang="0">
                <a:pos x="526" y="20"/>
              </a:cxn>
              <a:cxn ang="0">
                <a:pos x="726" y="48"/>
              </a:cxn>
              <a:cxn ang="0">
                <a:pos x="826" y="56"/>
              </a:cxn>
              <a:cxn ang="0">
                <a:pos x="926" y="100"/>
              </a:cxn>
              <a:cxn ang="0">
                <a:pos x="998" y="124"/>
              </a:cxn>
              <a:cxn ang="0">
                <a:pos x="1078" y="148"/>
              </a:cxn>
              <a:cxn ang="0">
                <a:pos x="1206" y="192"/>
              </a:cxn>
              <a:cxn ang="0">
                <a:pos x="1330" y="280"/>
              </a:cxn>
              <a:cxn ang="0">
                <a:pos x="1374" y="312"/>
              </a:cxn>
              <a:cxn ang="0">
                <a:pos x="1514" y="312"/>
              </a:cxn>
              <a:cxn ang="0">
                <a:pos x="1638" y="360"/>
              </a:cxn>
              <a:cxn ang="0">
                <a:pos x="1718" y="404"/>
              </a:cxn>
              <a:cxn ang="0">
                <a:pos x="1790" y="452"/>
              </a:cxn>
              <a:cxn ang="0">
                <a:pos x="1794" y="512"/>
              </a:cxn>
              <a:cxn ang="0">
                <a:pos x="1782" y="1469"/>
              </a:cxn>
              <a:cxn ang="0">
                <a:pos x="0" y="1472"/>
              </a:cxn>
              <a:cxn ang="0">
                <a:pos x="6" y="0"/>
              </a:cxn>
            </a:cxnLst>
            <a:rect l="0" t="0" r="r" b="b"/>
            <a:pathLst>
              <a:path w="1794" h="1472">
                <a:moveTo>
                  <a:pt x="6" y="0"/>
                </a:moveTo>
                <a:lnTo>
                  <a:pt x="290" y="0"/>
                </a:lnTo>
                <a:lnTo>
                  <a:pt x="526" y="20"/>
                </a:lnTo>
                <a:lnTo>
                  <a:pt x="726" y="48"/>
                </a:lnTo>
                <a:lnTo>
                  <a:pt x="826" y="56"/>
                </a:lnTo>
                <a:lnTo>
                  <a:pt x="926" y="100"/>
                </a:lnTo>
                <a:lnTo>
                  <a:pt x="998" y="124"/>
                </a:lnTo>
                <a:lnTo>
                  <a:pt x="1078" y="148"/>
                </a:lnTo>
                <a:lnTo>
                  <a:pt x="1206" y="192"/>
                </a:lnTo>
                <a:lnTo>
                  <a:pt x="1330" y="280"/>
                </a:lnTo>
                <a:lnTo>
                  <a:pt x="1374" y="312"/>
                </a:lnTo>
                <a:lnTo>
                  <a:pt x="1514" y="312"/>
                </a:lnTo>
                <a:lnTo>
                  <a:pt x="1638" y="360"/>
                </a:lnTo>
                <a:lnTo>
                  <a:pt x="1718" y="404"/>
                </a:lnTo>
                <a:lnTo>
                  <a:pt x="1790" y="452"/>
                </a:lnTo>
                <a:lnTo>
                  <a:pt x="1794" y="512"/>
                </a:lnTo>
                <a:lnTo>
                  <a:pt x="1782" y="1469"/>
                </a:lnTo>
                <a:lnTo>
                  <a:pt x="0" y="1472"/>
                </a:lnTo>
                <a:lnTo>
                  <a:pt x="6" y="0"/>
                </a:lnTo>
                <a:close/>
              </a:path>
            </a:pathLst>
          </a:custGeom>
          <a:solidFill>
            <a:srgbClr val="FF6600"/>
          </a:solidFill>
          <a:ln w="9525">
            <a:solidFill>
              <a:srgbClr val="FF6600"/>
            </a:solidFill>
            <a:round/>
            <a:headEnd/>
            <a:tailEnd/>
          </a:ln>
          <a:effectLst/>
        </p:spPr>
        <p:txBody>
          <a:bodyPr/>
          <a:lstStyle/>
          <a:p>
            <a:endParaRPr lang="en-US"/>
          </a:p>
        </p:txBody>
      </p:sp>
    </p:spTree>
    <p:extLst>
      <p:ext uri="{BB962C8B-B14F-4D97-AF65-F5344CB8AC3E}">
        <p14:creationId xmlns:p14="http://schemas.microsoft.com/office/powerpoint/2010/main" val="2953741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2"/>
          <p:cNvSpPr>
            <a:spLocks noChangeArrowheads="1"/>
          </p:cNvSpPr>
          <p:nvPr/>
        </p:nvSpPr>
        <p:spPr bwMode="auto">
          <a:xfrm>
            <a:off x="1951038" y="2835275"/>
            <a:ext cx="3976687" cy="3001963"/>
          </a:xfrm>
          <a:prstGeom prst="rtTriangle">
            <a:avLst/>
          </a:prstGeom>
          <a:gradFill rotWithShape="0">
            <a:gsLst>
              <a:gs pos="0">
                <a:schemeClr val="bg1"/>
              </a:gs>
              <a:gs pos="100000">
                <a:srgbClr val="FF9900"/>
              </a:gs>
            </a:gsLst>
            <a:lin ang="0" scaled="1"/>
          </a:gradFill>
          <a:ln w="9525">
            <a:solidFill>
              <a:schemeClr val="tx1"/>
            </a:solidFill>
            <a:miter lim="800000"/>
            <a:headEnd/>
            <a:tailEnd/>
          </a:ln>
          <a:effectLst/>
        </p:spPr>
        <p:txBody>
          <a:bodyPr wrap="none" anchor="ctr"/>
          <a:lstStyle/>
          <a:p>
            <a:endParaRPr lang="en-US"/>
          </a:p>
        </p:txBody>
      </p:sp>
      <p:sp>
        <p:nvSpPr>
          <p:cNvPr id="158723" name="Line 3"/>
          <p:cNvSpPr>
            <a:spLocks noChangeShapeType="1"/>
          </p:cNvSpPr>
          <p:nvPr/>
        </p:nvSpPr>
        <p:spPr bwMode="auto">
          <a:xfrm>
            <a:off x="1935163" y="2498725"/>
            <a:ext cx="0" cy="3338513"/>
          </a:xfrm>
          <a:prstGeom prst="line">
            <a:avLst/>
          </a:prstGeom>
          <a:noFill/>
          <a:ln w="9525">
            <a:solidFill>
              <a:schemeClr val="tx1"/>
            </a:solidFill>
            <a:round/>
            <a:headEnd/>
            <a:tailEnd/>
          </a:ln>
          <a:effectLst/>
        </p:spPr>
        <p:txBody>
          <a:bodyPr/>
          <a:lstStyle/>
          <a:p>
            <a:endParaRPr lang="en-US"/>
          </a:p>
        </p:txBody>
      </p:sp>
      <p:sp>
        <p:nvSpPr>
          <p:cNvPr id="158724" name="Line 4"/>
          <p:cNvSpPr>
            <a:spLocks noChangeShapeType="1"/>
          </p:cNvSpPr>
          <p:nvPr/>
        </p:nvSpPr>
        <p:spPr bwMode="auto">
          <a:xfrm>
            <a:off x="1935163" y="5837238"/>
            <a:ext cx="4830762" cy="0"/>
          </a:xfrm>
          <a:prstGeom prst="line">
            <a:avLst/>
          </a:prstGeom>
          <a:noFill/>
          <a:ln w="9525">
            <a:solidFill>
              <a:schemeClr val="tx1"/>
            </a:solidFill>
            <a:round/>
            <a:headEnd/>
            <a:tailEnd/>
          </a:ln>
          <a:effectLst/>
        </p:spPr>
        <p:txBody>
          <a:bodyPr/>
          <a:lstStyle/>
          <a:p>
            <a:endParaRPr lang="en-US"/>
          </a:p>
        </p:txBody>
      </p:sp>
      <p:sp>
        <p:nvSpPr>
          <p:cNvPr id="158725" name="Text Box 5"/>
          <p:cNvSpPr txBox="1">
            <a:spLocks noChangeArrowheads="1"/>
          </p:cNvSpPr>
          <p:nvPr/>
        </p:nvSpPr>
        <p:spPr bwMode="auto">
          <a:xfrm rot="-5400000">
            <a:off x="-168275" y="3897313"/>
            <a:ext cx="2225675" cy="457200"/>
          </a:xfrm>
          <a:prstGeom prst="rect">
            <a:avLst/>
          </a:prstGeom>
          <a:noFill/>
          <a:ln w="9525">
            <a:noFill/>
            <a:miter lim="800000"/>
            <a:headEnd/>
            <a:tailEnd/>
          </a:ln>
          <a:effectLst/>
        </p:spPr>
        <p:txBody>
          <a:bodyPr>
            <a:spAutoFit/>
          </a:bodyPr>
          <a:lstStyle/>
          <a:p>
            <a:pPr>
              <a:spcBef>
                <a:spcPct val="50000"/>
              </a:spcBef>
            </a:pPr>
            <a:r>
              <a:rPr lang="en-US" sz="2400">
                <a:effectLst/>
              </a:rPr>
              <a:t>Function</a:t>
            </a:r>
          </a:p>
        </p:txBody>
      </p:sp>
      <p:sp>
        <p:nvSpPr>
          <p:cNvPr id="158726" name="Text Box 6"/>
          <p:cNvSpPr txBox="1">
            <a:spLocks noChangeArrowheads="1"/>
          </p:cNvSpPr>
          <p:nvPr/>
        </p:nvSpPr>
        <p:spPr bwMode="auto">
          <a:xfrm>
            <a:off x="3230563" y="6061075"/>
            <a:ext cx="2438400" cy="457200"/>
          </a:xfrm>
          <a:prstGeom prst="rect">
            <a:avLst/>
          </a:prstGeom>
          <a:noFill/>
          <a:ln w="9525">
            <a:noFill/>
            <a:miter lim="800000"/>
            <a:headEnd/>
            <a:tailEnd/>
          </a:ln>
          <a:effectLst/>
        </p:spPr>
        <p:txBody>
          <a:bodyPr>
            <a:spAutoFit/>
          </a:bodyPr>
          <a:lstStyle/>
          <a:p>
            <a:pPr algn="ctr">
              <a:spcBef>
                <a:spcPct val="50000"/>
              </a:spcBef>
            </a:pPr>
            <a:r>
              <a:rPr lang="en-US" sz="2400">
                <a:effectLst/>
              </a:rPr>
              <a:t>Time</a:t>
            </a:r>
          </a:p>
        </p:txBody>
      </p:sp>
      <p:sp>
        <p:nvSpPr>
          <p:cNvPr id="158727" name="Line 7"/>
          <p:cNvSpPr>
            <a:spLocks noChangeShapeType="1"/>
          </p:cNvSpPr>
          <p:nvPr/>
        </p:nvSpPr>
        <p:spPr bwMode="auto">
          <a:xfrm>
            <a:off x="1935163" y="3413125"/>
            <a:ext cx="4633912" cy="0"/>
          </a:xfrm>
          <a:prstGeom prst="line">
            <a:avLst/>
          </a:prstGeom>
          <a:noFill/>
          <a:ln w="9525">
            <a:solidFill>
              <a:schemeClr val="accent2"/>
            </a:solidFill>
            <a:round/>
            <a:headEnd/>
            <a:tailEnd/>
          </a:ln>
          <a:effectLst/>
        </p:spPr>
        <p:txBody>
          <a:bodyPr/>
          <a:lstStyle/>
          <a:p>
            <a:endParaRPr lang="en-US"/>
          </a:p>
        </p:txBody>
      </p:sp>
      <p:sp>
        <p:nvSpPr>
          <p:cNvPr id="158728" name="Line 8"/>
          <p:cNvSpPr>
            <a:spLocks noChangeShapeType="1"/>
          </p:cNvSpPr>
          <p:nvPr/>
        </p:nvSpPr>
        <p:spPr bwMode="auto">
          <a:xfrm flipV="1">
            <a:off x="3671888" y="2803525"/>
            <a:ext cx="1616075" cy="1314450"/>
          </a:xfrm>
          <a:prstGeom prst="line">
            <a:avLst/>
          </a:prstGeom>
          <a:noFill/>
          <a:ln w="28575">
            <a:solidFill>
              <a:schemeClr val="tx2"/>
            </a:solidFill>
            <a:round/>
            <a:headEnd/>
            <a:tailEnd type="triangle" w="med" len="med"/>
          </a:ln>
          <a:effectLst/>
        </p:spPr>
        <p:txBody>
          <a:bodyPr/>
          <a:lstStyle/>
          <a:p>
            <a:endParaRPr lang="en-US"/>
          </a:p>
        </p:txBody>
      </p:sp>
      <p:sp>
        <p:nvSpPr>
          <p:cNvPr id="158729" name="Text Box 9"/>
          <p:cNvSpPr txBox="1">
            <a:spLocks noChangeArrowheads="1"/>
          </p:cNvSpPr>
          <p:nvPr/>
        </p:nvSpPr>
        <p:spPr bwMode="auto">
          <a:xfrm>
            <a:off x="5730875" y="3900488"/>
            <a:ext cx="2057400" cy="366712"/>
          </a:xfrm>
          <a:prstGeom prst="rect">
            <a:avLst/>
          </a:prstGeom>
          <a:noFill/>
          <a:ln w="9525">
            <a:noFill/>
            <a:miter lim="800000"/>
            <a:headEnd/>
            <a:tailEnd/>
          </a:ln>
          <a:effectLst/>
        </p:spPr>
        <p:txBody>
          <a:bodyPr>
            <a:spAutoFit/>
          </a:bodyPr>
          <a:lstStyle/>
          <a:p>
            <a:pPr>
              <a:spcBef>
                <a:spcPct val="50000"/>
              </a:spcBef>
            </a:pPr>
            <a:r>
              <a:rPr lang="en-US" b="1" dirty="0">
                <a:solidFill>
                  <a:srgbClr val="FF0066"/>
                </a:solidFill>
                <a:effectLst/>
              </a:rPr>
              <a:t>Disease Arrest</a:t>
            </a:r>
          </a:p>
        </p:txBody>
      </p:sp>
      <p:sp>
        <p:nvSpPr>
          <p:cNvPr id="158730" name="Text Box 10"/>
          <p:cNvSpPr txBox="1">
            <a:spLocks noChangeArrowheads="1"/>
          </p:cNvSpPr>
          <p:nvPr/>
        </p:nvSpPr>
        <p:spPr bwMode="auto">
          <a:xfrm>
            <a:off x="2590799" y="4570413"/>
            <a:ext cx="1279525" cy="707886"/>
          </a:xfrm>
          <a:prstGeom prst="rect">
            <a:avLst/>
          </a:prstGeom>
          <a:noFill/>
          <a:ln w="9525">
            <a:noFill/>
            <a:miter lim="800000"/>
            <a:headEnd/>
            <a:tailEnd/>
          </a:ln>
          <a:effectLst/>
        </p:spPr>
        <p:txBody>
          <a:bodyPr wrap="square">
            <a:spAutoFit/>
          </a:bodyPr>
          <a:lstStyle/>
          <a:p>
            <a:pPr algn="ctr">
              <a:spcBef>
                <a:spcPct val="50000"/>
              </a:spcBef>
            </a:pPr>
            <a:r>
              <a:rPr lang="en-US" sz="2000" dirty="0" smtClean="0">
                <a:effectLst/>
              </a:rPr>
              <a:t>Begin Treatment</a:t>
            </a:r>
            <a:endParaRPr lang="en-US" sz="2000" dirty="0">
              <a:effectLst/>
            </a:endParaRPr>
          </a:p>
        </p:txBody>
      </p:sp>
      <p:sp>
        <p:nvSpPr>
          <p:cNvPr id="158731" name="AutoShape 11"/>
          <p:cNvSpPr>
            <a:spLocks noChangeArrowheads="1"/>
          </p:cNvSpPr>
          <p:nvPr/>
        </p:nvSpPr>
        <p:spPr bwMode="auto">
          <a:xfrm>
            <a:off x="3132138" y="4008438"/>
            <a:ext cx="442912"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58732" name="Line 12"/>
          <p:cNvSpPr>
            <a:spLocks noChangeShapeType="1"/>
          </p:cNvSpPr>
          <p:nvPr/>
        </p:nvSpPr>
        <p:spPr bwMode="auto">
          <a:xfrm>
            <a:off x="3687763" y="4114800"/>
            <a:ext cx="2087562" cy="0"/>
          </a:xfrm>
          <a:prstGeom prst="line">
            <a:avLst/>
          </a:prstGeom>
          <a:noFill/>
          <a:ln w="38100">
            <a:solidFill>
              <a:srgbClr val="FF0066"/>
            </a:solidFill>
            <a:round/>
            <a:headEnd/>
            <a:tailEnd type="triangle" w="med" len="med"/>
          </a:ln>
          <a:effectLst/>
        </p:spPr>
        <p:txBody>
          <a:bodyPr/>
          <a:lstStyle/>
          <a:p>
            <a:endParaRPr lang="en-US"/>
          </a:p>
        </p:txBody>
      </p:sp>
      <p:sp>
        <p:nvSpPr>
          <p:cNvPr id="158733" name="Line 13"/>
          <p:cNvSpPr>
            <a:spLocks noChangeShapeType="1"/>
          </p:cNvSpPr>
          <p:nvPr/>
        </p:nvSpPr>
        <p:spPr bwMode="auto">
          <a:xfrm>
            <a:off x="3687763" y="4098925"/>
            <a:ext cx="2073275" cy="655638"/>
          </a:xfrm>
          <a:prstGeom prst="line">
            <a:avLst/>
          </a:prstGeom>
          <a:noFill/>
          <a:ln w="38100">
            <a:solidFill>
              <a:srgbClr val="18058D"/>
            </a:solidFill>
            <a:round/>
            <a:headEnd/>
            <a:tailEnd type="triangle" w="med" len="med"/>
          </a:ln>
          <a:effectLst/>
        </p:spPr>
        <p:txBody>
          <a:bodyPr/>
          <a:lstStyle/>
          <a:p>
            <a:endParaRPr lang="en-US"/>
          </a:p>
        </p:txBody>
      </p:sp>
      <p:sp>
        <p:nvSpPr>
          <p:cNvPr id="158734" name="Text Box 14"/>
          <p:cNvSpPr txBox="1">
            <a:spLocks noChangeArrowheads="1"/>
          </p:cNvSpPr>
          <p:nvPr/>
        </p:nvSpPr>
        <p:spPr bwMode="auto">
          <a:xfrm>
            <a:off x="5745163" y="4510088"/>
            <a:ext cx="2560637" cy="366712"/>
          </a:xfrm>
          <a:prstGeom prst="rect">
            <a:avLst/>
          </a:prstGeom>
          <a:noFill/>
          <a:ln w="9525">
            <a:noFill/>
            <a:miter lim="800000"/>
            <a:headEnd/>
            <a:tailEnd/>
          </a:ln>
          <a:effectLst/>
        </p:spPr>
        <p:txBody>
          <a:bodyPr>
            <a:spAutoFit/>
          </a:bodyPr>
          <a:lstStyle/>
          <a:p>
            <a:pPr>
              <a:spcBef>
                <a:spcPct val="50000"/>
              </a:spcBef>
            </a:pPr>
            <a:r>
              <a:rPr lang="en-US" b="1" dirty="0">
                <a:solidFill>
                  <a:srgbClr val="18058D"/>
                </a:solidFill>
                <a:effectLst/>
              </a:rPr>
              <a:t>Slowed Progression</a:t>
            </a:r>
          </a:p>
        </p:txBody>
      </p:sp>
      <p:sp>
        <p:nvSpPr>
          <p:cNvPr id="158735" name="Text Box 15"/>
          <p:cNvSpPr txBox="1">
            <a:spLocks noChangeArrowheads="1"/>
          </p:cNvSpPr>
          <p:nvPr/>
        </p:nvSpPr>
        <p:spPr bwMode="auto">
          <a:xfrm>
            <a:off x="4999038" y="2436813"/>
            <a:ext cx="1766887" cy="366712"/>
          </a:xfrm>
          <a:prstGeom prst="rect">
            <a:avLst/>
          </a:prstGeom>
          <a:noFill/>
          <a:ln w="9525">
            <a:noFill/>
            <a:miter lim="800000"/>
            <a:headEnd/>
            <a:tailEnd/>
          </a:ln>
          <a:effectLst/>
        </p:spPr>
        <p:txBody>
          <a:bodyPr>
            <a:spAutoFit/>
          </a:bodyPr>
          <a:lstStyle/>
          <a:p>
            <a:pPr>
              <a:spcBef>
                <a:spcPct val="50000"/>
              </a:spcBef>
            </a:pPr>
            <a:r>
              <a:rPr lang="en-US" b="1" dirty="0">
                <a:solidFill>
                  <a:schemeClr val="tx2"/>
                </a:solidFill>
                <a:effectLst/>
              </a:rPr>
              <a:t>Cure</a:t>
            </a:r>
          </a:p>
        </p:txBody>
      </p:sp>
      <p:sp>
        <p:nvSpPr>
          <p:cNvPr id="158736" name="Line 16"/>
          <p:cNvSpPr>
            <a:spLocks noChangeShapeType="1"/>
          </p:cNvSpPr>
          <p:nvPr/>
        </p:nvSpPr>
        <p:spPr bwMode="auto">
          <a:xfrm>
            <a:off x="1935163" y="2803525"/>
            <a:ext cx="4038600" cy="3048000"/>
          </a:xfrm>
          <a:prstGeom prst="line">
            <a:avLst/>
          </a:prstGeom>
          <a:noFill/>
          <a:ln w="38100">
            <a:solidFill>
              <a:schemeClr val="tx1"/>
            </a:solidFill>
            <a:round/>
            <a:headEnd/>
            <a:tailEnd type="triangle" w="med" len="med"/>
          </a:ln>
          <a:effectLst/>
        </p:spPr>
        <p:txBody>
          <a:bodyPr/>
          <a:lstStyle/>
          <a:p>
            <a:endParaRPr lang="en-US"/>
          </a:p>
        </p:txBody>
      </p:sp>
      <p:sp>
        <p:nvSpPr>
          <p:cNvPr id="158739" name="Text Box 19"/>
          <p:cNvSpPr txBox="1">
            <a:spLocks noChangeArrowheads="1"/>
          </p:cNvSpPr>
          <p:nvPr/>
        </p:nvSpPr>
        <p:spPr bwMode="auto">
          <a:xfrm>
            <a:off x="6232525" y="2803525"/>
            <a:ext cx="2590800" cy="336550"/>
          </a:xfrm>
          <a:prstGeom prst="rect">
            <a:avLst/>
          </a:prstGeom>
          <a:noFill/>
          <a:ln w="9525">
            <a:noFill/>
            <a:miter lim="800000"/>
            <a:headEnd/>
            <a:tailEnd/>
          </a:ln>
          <a:effectLst/>
        </p:spPr>
        <p:txBody>
          <a:bodyPr>
            <a:spAutoFit/>
          </a:bodyPr>
          <a:lstStyle/>
          <a:p>
            <a:pPr>
              <a:spcBef>
                <a:spcPct val="50000"/>
              </a:spcBef>
            </a:pPr>
            <a:r>
              <a:rPr lang="en-US" sz="1600">
                <a:solidFill>
                  <a:schemeClr val="accent1">
                    <a:lumMod val="75000"/>
                  </a:schemeClr>
                </a:solidFill>
                <a:effectLst/>
              </a:rPr>
              <a:t>No symptoms</a:t>
            </a:r>
          </a:p>
        </p:txBody>
      </p:sp>
      <p:sp>
        <p:nvSpPr>
          <p:cNvPr id="158740" name="Text Box 20"/>
          <p:cNvSpPr txBox="1">
            <a:spLocks noChangeArrowheads="1"/>
          </p:cNvSpPr>
          <p:nvPr/>
        </p:nvSpPr>
        <p:spPr bwMode="auto">
          <a:xfrm>
            <a:off x="6232525" y="3413125"/>
            <a:ext cx="2590800" cy="336550"/>
          </a:xfrm>
          <a:prstGeom prst="rect">
            <a:avLst/>
          </a:prstGeom>
          <a:noFill/>
          <a:ln w="9525">
            <a:noFill/>
            <a:miter lim="800000"/>
            <a:headEnd/>
            <a:tailEnd/>
          </a:ln>
          <a:effectLst/>
        </p:spPr>
        <p:txBody>
          <a:bodyPr>
            <a:spAutoFit/>
          </a:bodyPr>
          <a:lstStyle/>
          <a:p>
            <a:pPr>
              <a:spcBef>
                <a:spcPct val="50000"/>
              </a:spcBef>
            </a:pPr>
            <a:r>
              <a:rPr lang="en-US" sz="1600">
                <a:solidFill>
                  <a:schemeClr val="accent1">
                    <a:lumMod val="75000"/>
                  </a:schemeClr>
                </a:solidFill>
                <a:effectLst/>
              </a:rPr>
              <a:t>Symptoms evident</a:t>
            </a:r>
          </a:p>
        </p:txBody>
      </p:sp>
      <p:sp>
        <p:nvSpPr>
          <p:cNvPr id="22" name="Rectangle 3"/>
          <p:cNvSpPr>
            <a:spLocks noGrp="1" noChangeArrowheads="1"/>
          </p:cNvSpPr>
          <p:nvPr>
            <p:ph type="title"/>
          </p:nvPr>
        </p:nvSpPr>
        <p:spPr/>
        <p:txBody>
          <a:bodyPr/>
          <a:lstStyle/>
          <a:p>
            <a:r>
              <a:rPr lang="en-US" dirty="0" smtClean="0"/>
              <a:t>Understanding Treatment Effects</a:t>
            </a:r>
            <a:endParaRPr lang="en-US" dirty="0"/>
          </a:p>
        </p:txBody>
      </p:sp>
    </p:spTree>
    <p:extLst>
      <p:ext uri="{BB962C8B-B14F-4D97-AF65-F5344CB8AC3E}">
        <p14:creationId xmlns:p14="http://schemas.microsoft.com/office/powerpoint/2010/main" val="11842694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730"/>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8728"/>
                                        </p:tgtEl>
                                        <p:attrNameLst>
                                          <p:attrName>style.visibility</p:attrName>
                                        </p:attrNameLst>
                                      </p:cBhvr>
                                      <p:to>
                                        <p:strVal val="visible"/>
                                      </p:to>
                                    </p:set>
                                    <p:animEffect transition="in" filter="wipe(left)">
                                      <p:cBhvr>
                                        <p:cTn id="12" dur="500"/>
                                        <p:tgtEl>
                                          <p:spTgt spid="15872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87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8732"/>
                                        </p:tgtEl>
                                        <p:attrNameLst>
                                          <p:attrName>style.visibility</p:attrName>
                                        </p:attrNameLst>
                                      </p:cBhvr>
                                      <p:to>
                                        <p:strVal val="visible"/>
                                      </p:to>
                                    </p:set>
                                    <p:animEffect transition="in" filter="wipe(left)">
                                      <p:cBhvr>
                                        <p:cTn id="20" dur="500"/>
                                        <p:tgtEl>
                                          <p:spTgt spid="158732"/>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587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8733"/>
                                        </p:tgtEl>
                                        <p:attrNameLst>
                                          <p:attrName>style.visibility</p:attrName>
                                        </p:attrNameLst>
                                      </p:cBhvr>
                                      <p:to>
                                        <p:strVal val="visible"/>
                                      </p:to>
                                    </p:set>
                                    <p:animEffect transition="in" filter="wipe(left)">
                                      <p:cBhvr>
                                        <p:cTn id="28" dur="500"/>
                                        <p:tgtEl>
                                          <p:spTgt spid="15873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p:bldP spid="158729" grpId="0"/>
      <p:bldP spid="158730" grpId="0"/>
      <p:bldP spid="158731" grpId="0" animBg="1"/>
      <p:bldP spid="158732" grpId="0" animBg="1"/>
      <p:bldP spid="158733" grpId="0" animBg="1"/>
      <p:bldP spid="158734" grpId="0"/>
      <p:bldP spid="1587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AutoShape 2"/>
          <p:cNvSpPr>
            <a:spLocks noChangeArrowheads="1"/>
          </p:cNvSpPr>
          <p:nvPr/>
        </p:nvSpPr>
        <p:spPr bwMode="auto">
          <a:xfrm>
            <a:off x="1951038" y="2835275"/>
            <a:ext cx="3976687" cy="3001963"/>
          </a:xfrm>
          <a:prstGeom prst="rtTriangle">
            <a:avLst/>
          </a:prstGeom>
          <a:gradFill rotWithShape="0">
            <a:gsLst>
              <a:gs pos="0">
                <a:schemeClr val="bg1"/>
              </a:gs>
              <a:gs pos="100000">
                <a:srgbClr val="FF9900"/>
              </a:gs>
            </a:gsLst>
            <a:lin ang="0" scaled="1"/>
          </a:gradFill>
          <a:ln w="9525">
            <a:solidFill>
              <a:schemeClr val="tx1"/>
            </a:solidFill>
            <a:miter lim="800000"/>
            <a:headEnd/>
            <a:tailEnd/>
          </a:ln>
          <a:effectLst/>
        </p:spPr>
        <p:txBody>
          <a:bodyPr wrap="none" anchor="ctr"/>
          <a:lstStyle/>
          <a:p>
            <a:endParaRPr lang="en-US"/>
          </a:p>
        </p:txBody>
      </p:sp>
      <p:sp>
        <p:nvSpPr>
          <p:cNvPr id="154627" name="Line 3"/>
          <p:cNvSpPr>
            <a:spLocks noChangeShapeType="1"/>
          </p:cNvSpPr>
          <p:nvPr/>
        </p:nvSpPr>
        <p:spPr bwMode="auto">
          <a:xfrm>
            <a:off x="1935163" y="2498725"/>
            <a:ext cx="0" cy="3338513"/>
          </a:xfrm>
          <a:prstGeom prst="line">
            <a:avLst/>
          </a:prstGeom>
          <a:noFill/>
          <a:ln w="9525">
            <a:solidFill>
              <a:schemeClr val="tx1"/>
            </a:solidFill>
            <a:round/>
            <a:headEnd/>
            <a:tailEnd/>
          </a:ln>
          <a:effectLst/>
        </p:spPr>
        <p:txBody>
          <a:bodyPr/>
          <a:lstStyle/>
          <a:p>
            <a:endParaRPr lang="en-US"/>
          </a:p>
        </p:txBody>
      </p:sp>
      <p:sp>
        <p:nvSpPr>
          <p:cNvPr id="154628" name="Line 4"/>
          <p:cNvSpPr>
            <a:spLocks noChangeShapeType="1"/>
          </p:cNvSpPr>
          <p:nvPr/>
        </p:nvSpPr>
        <p:spPr bwMode="auto">
          <a:xfrm>
            <a:off x="1935163" y="5837238"/>
            <a:ext cx="4830762" cy="0"/>
          </a:xfrm>
          <a:prstGeom prst="line">
            <a:avLst/>
          </a:prstGeom>
          <a:noFill/>
          <a:ln w="9525">
            <a:solidFill>
              <a:schemeClr val="tx1"/>
            </a:solidFill>
            <a:round/>
            <a:headEnd/>
            <a:tailEnd/>
          </a:ln>
          <a:effectLst/>
        </p:spPr>
        <p:txBody>
          <a:bodyPr/>
          <a:lstStyle/>
          <a:p>
            <a:endParaRPr lang="en-US"/>
          </a:p>
        </p:txBody>
      </p:sp>
      <p:sp>
        <p:nvSpPr>
          <p:cNvPr id="154629" name="Text Box 5"/>
          <p:cNvSpPr txBox="1">
            <a:spLocks noChangeArrowheads="1"/>
          </p:cNvSpPr>
          <p:nvPr/>
        </p:nvSpPr>
        <p:spPr bwMode="auto">
          <a:xfrm rot="-5400000">
            <a:off x="-168275" y="3897313"/>
            <a:ext cx="2225675" cy="457200"/>
          </a:xfrm>
          <a:prstGeom prst="rect">
            <a:avLst/>
          </a:prstGeom>
          <a:noFill/>
          <a:ln w="9525">
            <a:noFill/>
            <a:miter lim="800000"/>
            <a:headEnd/>
            <a:tailEnd/>
          </a:ln>
          <a:effectLst/>
        </p:spPr>
        <p:txBody>
          <a:bodyPr>
            <a:spAutoFit/>
          </a:bodyPr>
          <a:lstStyle/>
          <a:p>
            <a:pPr>
              <a:spcBef>
                <a:spcPct val="50000"/>
              </a:spcBef>
            </a:pPr>
            <a:r>
              <a:rPr lang="en-US" sz="2400">
                <a:effectLst/>
              </a:rPr>
              <a:t>Function</a:t>
            </a:r>
          </a:p>
        </p:txBody>
      </p:sp>
      <p:sp>
        <p:nvSpPr>
          <p:cNvPr id="154630" name="Text Box 6"/>
          <p:cNvSpPr txBox="1">
            <a:spLocks noChangeArrowheads="1"/>
          </p:cNvSpPr>
          <p:nvPr/>
        </p:nvSpPr>
        <p:spPr bwMode="auto">
          <a:xfrm>
            <a:off x="3230563" y="6061075"/>
            <a:ext cx="2438400" cy="457200"/>
          </a:xfrm>
          <a:prstGeom prst="rect">
            <a:avLst/>
          </a:prstGeom>
          <a:noFill/>
          <a:ln w="9525">
            <a:noFill/>
            <a:miter lim="800000"/>
            <a:headEnd/>
            <a:tailEnd/>
          </a:ln>
          <a:effectLst/>
        </p:spPr>
        <p:txBody>
          <a:bodyPr>
            <a:spAutoFit/>
          </a:bodyPr>
          <a:lstStyle/>
          <a:p>
            <a:pPr algn="ctr">
              <a:spcBef>
                <a:spcPct val="50000"/>
              </a:spcBef>
            </a:pPr>
            <a:r>
              <a:rPr lang="en-US" sz="2400">
                <a:effectLst/>
              </a:rPr>
              <a:t>Time</a:t>
            </a:r>
          </a:p>
        </p:txBody>
      </p:sp>
      <p:sp>
        <p:nvSpPr>
          <p:cNvPr id="154631" name="Text Box 7"/>
          <p:cNvSpPr txBox="1">
            <a:spLocks noChangeArrowheads="1"/>
          </p:cNvSpPr>
          <p:nvPr/>
        </p:nvSpPr>
        <p:spPr bwMode="auto">
          <a:xfrm>
            <a:off x="6553200" y="3092450"/>
            <a:ext cx="2590800" cy="336550"/>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effectLst/>
              </a:rPr>
              <a:t>Asymptomatic</a:t>
            </a:r>
          </a:p>
        </p:txBody>
      </p:sp>
      <p:sp>
        <p:nvSpPr>
          <p:cNvPr id="154632" name="Text Box 8"/>
          <p:cNvSpPr txBox="1">
            <a:spLocks noChangeArrowheads="1"/>
          </p:cNvSpPr>
          <p:nvPr/>
        </p:nvSpPr>
        <p:spPr bwMode="auto">
          <a:xfrm>
            <a:off x="6553200" y="3533775"/>
            <a:ext cx="2590800" cy="336550"/>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effectLst/>
              </a:rPr>
              <a:t>Symptomatic</a:t>
            </a:r>
          </a:p>
        </p:txBody>
      </p:sp>
      <p:sp>
        <p:nvSpPr>
          <p:cNvPr id="154633" name="Text Box 9"/>
          <p:cNvSpPr txBox="1">
            <a:spLocks noChangeArrowheads="1"/>
          </p:cNvSpPr>
          <p:nvPr/>
        </p:nvSpPr>
        <p:spPr bwMode="auto">
          <a:xfrm>
            <a:off x="4297363" y="2801938"/>
            <a:ext cx="2057400" cy="366712"/>
          </a:xfrm>
          <a:prstGeom prst="rect">
            <a:avLst/>
          </a:prstGeom>
          <a:noFill/>
          <a:ln w="9525">
            <a:noFill/>
            <a:miter lim="800000"/>
            <a:headEnd/>
            <a:tailEnd/>
          </a:ln>
          <a:effectLst/>
        </p:spPr>
        <p:txBody>
          <a:bodyPr>
            <a:spAutoFit/>
          </a:bodyPr>
          <a:lstStyle/>
          <a:p>
            <a:pPr>
              <a:spcBef>
                <a:spcPct val="50000"/>
              </a:spcBef>
            </a:pPr>
            <a:r>
              <a:rPr lang="en-US" b="1" dirty="0">
                <a:solidFill>
                  <a:srgbClr val="FF0066"/>
                </a:solidFill>
                <a:effectLst/>
              </a:rPr>
              <a:t>Prevention</a:t>
            </a:r>
          </a:p>
        </p:txBody>
      </p:sp>
      <p:sp>
        <p:nvSpPr>
          <p:cNvPr id="154634" name="Text Box 10"/>
          <p:cNvSpPr txBox="1">
            <a:spLocks noChangeArrowheads="1"/>
          </p:cNvSpPr>
          <p:nvPr/>
        </p:nvSpPr>
        <p:spPr bwMode="auto">
          <a:xfrm>
            <a:off x="1050925" y="3487738"/>
            <a:ext cx="1752600" cy="707886"/>
          </a:xfrm>
          <a:prstGeom prst="rect">
            <a:avLst/>
          </a:prstGeom>
          <a:noFill/>
          <a:ln w="9525">
            <a:noFill/>
            <a:miter lim="800000"/>
            <a:headEnd/>
            <a:tailEnd/>
          </a:ln>
          <a:effectLst/>
        </p:spPr>
        <p:txBody>
          <a:bodyPr>
            <a:spAutoFit/>
          </a:bodyPr>
          <a:lstStyle/>
          <a:p>
            <a:pPr algn="ctr">
              <a:spcBef>
                <a:spcPct val="50000"/>
              </a:spcBef>
            </a:pPr>
            <a:r>
              <a:rPr lang="en-US" sz="2000" dirty="0" smtClean="0">
                <a:effectLst/>
              </a:rPr>
              <a:t>Begin Treatment</a:t>
            </a:r>
            <a:endParaRPr lang="en-US" sz="2000" dirty="0">
              <a:effectLst/>
            </a:endParaRPr>
          </a:p>
        </p:txBody>
      </p:sp>
      <p:sp>
        <p:nvSpPr>
          <p:cNvPr id="154635" name="Line 11"/>
          <p:cNvSpPr>
            <a:spLocks noChangeShapeType="1"/>
          </p:cNvSpPr>
          <p:nvPr/>
        </p:nvSpPr>
        <p:spPr bwMode="auto">
          <a:xfrm>
            <a:off x="2254250" y="3016250"/>
            <a:ext cx="2087563" cy="0"/>
          </a:xfrm>
          <a:prstGeom prst="line">
            <a:avLst/>
          </a:prstGeom>
          <a:noFill/>
          <a:ln w="38100">
            <a:solidFill>
              <a:srgbClr val="FF0066"/>
            </a:solidFill>
            <a:round/>
            <a:headEnd/>
            <a:tailEnd type="triangle" w="med" len="med"/>
          </a:ln>
          <a:effectLst/>
        </p:spPr>
        <p:txBody>
          <a:bodyPr/>
          <a:lstStyle/>
          <a:p>
            <a:endParaRPr lang="en-US"/>
          </a:p>
        </p:txBody>
      </p:sp>
      <p:sp>
        <p:nvSpPr>
          <p:cNvPr id="154636" name="Line 12"/>
          <p:cNvSpPr>
            <a:spLocks noChangeShapeType="1"/>
          </p:cNvSpPr>
          <p:nvPr/>
        </p:nvSpPr>
        <p:spPr bwMode="auto">
          <a:xfrm>
            <a:off x="2254250" y="3000375"/>
            <a:ext cx="2073275" cy="655638"/>
          </a:xfrm>
          <a:prstGeom prst="line">
            <a:avLst/>
          </a:prstGeom>
          <a:noFill/>
          <a:ln w="38100">
            <a:solidFill>
              <a:srgbClr val="18058D"/>
            </a:solidFill>
            <a:round/>
            <a:headEnd/>
            <a:tailEnd type="triangle" w="med" len="med"/>
          </a:ln>
          <a:effectLst/>
        </p:spPr>
        <p:txBody>
          <a:bodyPr/>
          <a:lstStyle/>
          <a:p>
            <a:endParaRPr lang="en-US"/>
          </a:p>
        </p:txBody>
      </p:sp>
      <p:sp>
        <p:nvSpPr>
          <p:cNvPr id="154637" name="Text Box 13"/>
          <p:cNvSpPr txBox="1">
            <a:spLocks noChangeArrowheads="1"/>
          </p:cNvSpPr>
          <p:nvPr/>
        </p:nvSpPr>
        <p:spPr bwMode="auto">
          <a:xfrm>
            <a:off x="4357688" y="3397250"/>
            <a:ext cx="2560637" cy="366713"/>
          </a:xfrm>
          <a:prstGeom prst="rect">
            <a:avLst/>
          </a:prstGeom>
          <a:noFill/>
          <a:ln w="9525">
            <a:noFill/>
            <a:miter lim="800000"/>
            <a:headEnd/>
            <a:tailEnd/>
          </a:ln>
          <a:effectLst/>
        </p:spPr>
        <p:txBody>
          <a:bodyPr>
            <a:spAutoFit/>
          </a:bodyPr>
          <a:lstStyle/>
          <a:p>
            <a:pPr>
              <a:spcBef>
                <a:spcPct val="50000"/>
              </a:spcBef>
            </a:pPr>
            <a:r>
              <a:rPr lang="en-US" b="1" dirty="0" err="1">
                <a:solidFill>
                  <a:srgbClr val="18058D"/>
                </a:solidFill>
                <a:effectLst/>
              </a:rPr>
              <a:t>Neuroprotection</a:t>
            </a:r>
            <a:endParaRPr lang="en-US" b="1" dirty="0">
              <a:solidFill>
                <a:srgbClr val="18058D"/>
              </a:solidFill>
              <a:effectLst/>
            </a:endParaRPr>
          </a:p>
        </p:txBody>
      </p:sp>
      <p:sp>
        <p:nvSpPr>
          <p:cNvPr id="154640" name="Line 16"/>
          <p:cNvSpPr>
            <a:spLocks noChangeShapeType="1"/>
          </p:cNvSpPr>
          <p:nvPr/>
        </p:nvSpPr>
        <p:spPr bwMode="auto">
          <a:xfrm>
            <a:off x="1935163" y="2803525"/>
            <a:ext cx="4038600" cy="3048000"/>
          </a:xfrm>
          <a:prstGeom prst="line">
            <a:avLst/>
          </a:prstGeom>
          <a:noFill/>
          <a:ln w="38100">
            <a:solidFill>
              <a:schemeClr val="tx1"/>
            </a:solidFill>
            <a:round/>
            <a:headEnd/>
            <a:tailEnd type="triangle" w="med" len="med"/>
          </a:ln>
          <a:effectLst/>
        </p:spPr>
        <p:txBody>
          <a:bodyPr/>
          <a:lstStyle/>
          <a:p>
            <a:endParaRPr lang="en-US"/>
          </a:p>
        </p:txBody>
      </p:sp>
      <p:sp>
        <p:nvSpPr>
          <p:cNvPr id="154641" name="Line 17"/>
          <p:cNvSpPr>
            <a:spLocks noChangeShapeType="1"/>
          </p:cNvSpPr>
          <p:nvPr/>
        </p:nvSpPr>
        <p:spPr bwMode="auto">
          <a:xfrm>
            <a:off x="1935163" y="3413125"/>
            <a:ext cx="5959475" cy="0"/>
          </a:xfrm>
          <a:prstGeom prst="line">
            <a:avLst/>
          </a:prstGeom>
          <a:noFill/>
          <a:ln w="9525">
            <a:solidFill>
              <a:srgbClr val="18058D"/>
            </a:solidFill>
            <a:round/>
            <a:headEnd/>
            <a:tailEnd/>
          </a:ln>
          <a:effectLst/>
        </p:spPr>
        <p:txBody>
          <a:bodyPr/>
          <a:lstStyle/>
          <a:p>
            <a:endParaRPr lang="en-US"/>
          </a:p>
        </p:txBody>
      </p:sp>
      <p:sp>
        <p:nvSpPr>
          <p:cNvPr id="154642" name="AutoShape 18"/>
          <p:cNvSpPr>
            <a:spLocks noChangeArrowheads="1"/>
          </p:cNvSpPr>
          <p:nvPr/>
        </p:nvSpPr>
        <p:spPr bwMode="auto">
          <a:xfrm>
            <a:off x="1698625" y="2909888"/>
            <a:ext cx="442913"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2" name="Rectangle 3"/>
          <p:cNvSpPr>
            <a:spLocks noGrp="1" noChangeArrowheads="1"/>
          </p:cNvSpPr>
          <p:nvPr>
            <p:ph type="title"/>
          </p:nvPr>
        </p:nvSpPr>
        <p:spPr/>
        <p:txBody>
          <a:bodyPr/>
          <a:lstStyle/>
          <a:p>
            <a:r>
              <a:rPr lang="en-US" dirty="0" smtClean="0"/>
              <a:t>Understanding Treatment Effects</a:t>
            </a:r>
            <a:endParaRPr lang="en-US" dirty="0"/>
          </a:p>
        </p:txBody>
      </p:sp>
    </p:spTree>
    <p:extLst>
      <p:ext uri="{BB962C8B-B14F-4D97-AF65-F5344CB8AC3E}">
        <p14:creationId xmlns:p14="http://schemas.microsoft.com/office/powerpoint/2010/main" val="267803633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635"/>
                                        </p:tgtEl>
                                        <p:attrNameLst>
                                          <p:attrName>style.visibility</p:attrName>
                                        </p:attrNameLst>
                                      </p:cBhvr>
                                      <p:to>
                                        <p:strVal val="visible"/>
                                      </p:to>
                                    </p:set>
                                    <p:animEffect transition="in" filter="wipe(left)">
                                      <p:cBhvr>
                                        <p:cTn id="13" dur="500"/>
                                        <p:tgtEl>
                                          <p:spTgt spid="154635"/>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546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4636"/>
                                        </p:tgtEl>
                                        <p:attrNameLst>
                                          <p:attrName>style.visibility</p:attrName>
                                        </p:attrNameLst>
                                      </p:cBhvr>
                                      <p:to>
                                        <p:strVal val="visible"/>
                                      </p:to>
                                    </p:set>
                                    <p:animEffect transition="in" filter="wipe(left)">
                                      <p:cBhvr>
                                        <p:cTn id="21" dur="500"/>
                                        <p:tgtEl>
                                          <p:spTgt spid="154636"/>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54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4" grpId="0"/>
      <p:bldP spid="154635" grpId="0" animBg="1"/>
      <p:bldP spid="154636" grpId="0" animBg="1"/>
      <p:bldP spid="154637" grpId="0"/>
      <p:bldP spid="1546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Current Treatments: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Their Impact on Care</a:t>
            </a:r>
            <a:endParaRPr lang="en-US"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0192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noFill/>
          <a:ln/>
        </p:spPr>
        <p:txBody>
          <a:bodyPr/>
          <a:lstStyle/>
          <a:p>
            <a:r>
              <a:rPr lang="en-US" altLang="en-US" sz="2400" dirty="0" smtClean="0"/>
              <a:t>Drug Treatment Effects </a:t>
            </a:r>
            <a:r>
              <a:rPr lang="en-US" altLang="en-US" sz="2400" dirty="0"/>
              <a:t>on Caregiver </a:t>
            </a:r>
            <a:r>
              <a:rPr lang="en-US" altLang="en-US" sz="2400" dirty="0" smtClean="0"/>
              <a:t>Time</a:t>
            </a:r>
            <a:endParaRPr lang="en-US" altLang="en-US" sz="4400" i="1" dirty="0">
              <a:latin typeface="Calibri" pitchFamily="34" charset="0"/>
            </a:endParaRPr>
          </a:p>
        </p:txBody>
      </p:sp>
      <p:grpSp>
        <p:nvGrpSpPr>
          <p:cNvPr id="33" name="Group 32"/>
          <p:cNvGrpSpPr/>
          <p:nvPr/>
        </p:nvGrpSpPr>
        <p:grpSpPr>
          <a:xfrm>
            <a:off x="1142999" y="2032000"/>
            <a:ext cx="8000999" cy="3618071"/>
            <a:chOff x="409575" y="2032000"/>
            <a:chExt cx="8734424" cy="4345362"/>
          </a:xfrm>
        </p:grpSpPr>
        <p:sp>
          <p:nvSpPr>
            <p:cNvPr id="270339" name="Line 3"/>
            <p:cNvSpPr>
              <a:spLocks noChangeShapeType="1"/>
            </p:cNvSpPr>
            <p:nvPr/>
          </p:nvSpPr>
          <p:spPr bwMode="auto">
            <a:xfrm>
              <a:off x="2439988" y="2125663"/>
              <a:ext cx="3175" cy="3846512"/>
            </a:xfrm>
            <a:prstGeom prst="line">
              <a:avLst/>
            </a:prstGeom>
            <a:noFill/>
            <a:ln w="25400">
              <a:solidFill>
                <a:schemeClr val="tx1"/>
              </a:solidFill>
              <a:round/>
              <a:headEnd/>
              <a:tailEnd/>
            </a:ln>
          </p:spPr>
          <p:txBody>
            <a:bodyPr/>
            <a:lstStyle/>
            <a:p>
              <a:pPr fontAlgn="base">
                <a:spcBef>
                  <a:spcPct val="0"/>
                </a:spcBef>
                <a:spcAft>
                  <a:spcPct val="0"/>
                </a:spcAft>
              </a:pPr>
              <a:endParaRPr lang="en-US">
                <a:solidFill>
                  <a:srgbClr val="143C14"/>
                </a:solidFill>
              </a:endParaRPr>
            </a:p>
          </p:txBody>
        </p:sp>
        <p:sp>
          <p:nvSpPr>
            <p:cNvPr id="270340" name="Rectangle 4"/>
            <p:cNvSpPr>
              <a:spLocks noChangeArrowheads="1"/>
            </p:cNvSpPr>
            <p:nvPr/>
          </p:nvSpPr>
          <p:spPr bwMode="auto">
            <a:xfrm>
              <a:off x="7189788" y="2105025"/>
              <a:ext cx="207962" cy="207963"/>
            </a:xfrm>
            <a:prstGeom prst="rect">
              <a:avLst/>
            </a:prstGeom>
            <a:solidFill>
              <a:schemeClr val="tx1">
                <a:lumMod val="65000"/>
                <a:lumOff val="35000"/>
              </a:schemeClr>
            </a:solidFill>
            <a:ln w="6350">
              <a:solidFill>
                <a:schemeClr val="bg2"/>
              </a:solidFill>
              <a:miter lim="800000"/>
              <a:headEnd/>
              <a:tailEnd/>
            </a:ln>
            <a:effectLst/>
          </p:spPr>
          <p:txBody>
            <a:bodyPr wrap="none" anchor="ctr"/>
            <a:lstStyle/>
            <a:p>
              <a:pPr fontAlgn="base">
                <a:spcBef>
                  <a:spcPct val="0"/>
                </a:spcBef>
                <a:spcAft>
                  <a:spcPct val="0"/>
                </a:spcAft>
              </a:pPr>
              <a:endParaRPr lang="en-US">
                <a:solidFill>
                  <a:srgbClr val="143C14"/>
                </a:solidFill>
              </a:endParaRPr>
            </a:p>
          </p:txBody>
        </p:sp>
        <p:sp>
          <p:nvSpPr>
            <p:cNvPr id="270341" name="Text Box 5"/>
            <p:cNvSpPr txBox="1">
              <a:spLocks noChangeArrowheads="1"/>
            </p:cNvSpPr>
            <p:nvPr/>
          </p:nvSpPr>
          <p:spPr bwMode="auto">
            <a:xfrm>
              <a:off x="3604372" y="6102724"/>
              <a:ext cx="2505075" cy="274638"/>
            </a:xfrm>
            <a:prstGeom prst="rect">
              <a:avLst/>
            </a:prstGeom>
            <a:noFill/>
            <a:ln w="3175">
              <a:noFill/>
              <a:miter lim="800000"/>
              <a:headEnd/>
              <a:tailEnd/>
            </a:ln>
            <a:effectLst/>
          </p:spPr>
          <p:txBody>
            <a:bodyPr>
              <a:spAutoFit/>
            </a:bodyPr>
            <a:lstStyle/>
            <a:p>
              <a:pPr fontAlgn="base">
                <a:spcBef>
                  <a:spcPct val="0"/>
                </a:spcBef>
                <a:spcAft>
                  <a:spcPct val="0"/>
                </a:spcAft>
              </a:pPr>
              <a:r>
                <a:rPr lang="en-US" altLang="en-US" sz="1200" b="1" dirty="0">
                  <a:solidFill>
                    <a:srgbClr val="143C14"/>
                  </a:solidFill>
                </a:rPr>
                <a:t>*</a:t>
              </a:r>
              <a:r>
                <a:rPr lang="en-US" altLang="en-US" sz="1200" b="1" i="1" dirty="0">
                  <a:solidFill>
                    <a:srgbClr val="143C14"/>
                  </a:solidFill>
                </a:rPr>
                <a:t>P</a:t>
              </a:r>
              <a:r>
                <a:rPr lang="en-US" altLang="en-US" sz="1200" b="1" dirty="0">
                  <a:solidFill>
                    <a:srgbClr val="143C14"/>
                  </a:solidFill>
                </a:rPr>
                <a:t> &lt; .05 </a:t>
              </a:r>
              <a:r>
                <a:rPr lang="en-US" altLang="en-US" sz="1200" b="1" dirty="0" err="1">
                  <a:solidFill>
                    <a:srgbClr val="143C14"/>
                  </a:solidFill>
                </a:rPr>
                <a:t>vs</a:t>
              </a:r>
              <a:r>
                <a:rPr lang="en-US" altLang="en-US" sz="1200" b="1" dirty="0">
                  <a:solidFill>
                    <a:srgbClr val="143C14"/>
                  </a:solidFill>
                </a:rPr>
                <a:t> baseline.</a:t>
              </a:r>
            </a:p>
          </p:txBody>
        </p:sp>
        <p:sp>
          <p:nvSpPr>
            <p:cNvPr id="270342" name="Text Box 6"/>
            <p:cNvSpPr txBox="1">
              <a:spLocks noChangeArrowheads="1"/>
            </p:cNvSpPr>
            <p:nvPr/>
          </p:nvSpPr>
          <p:spPr bwMode="auto">
            <a:xfrm>
              <a:off x="7485063" y="2041525"/>
              <a:ext cx="1497572" cy="523220"/>
            </a:xfrm>
            <a:prstGeom prst="rect">
              <a:avLst/>
            </a:prstGeom>
            <a:noFill/>
            <a:ln w="3175">
              <a:noFill/>
              <a:miter lim="800000"/>
              <a:headEnd/>
              <a:tailEnd/>
            </a:ln>
            <a:effectLst/>
          </p:spPr>
          <p:txBody>
            <a:bodyPr wrap="square">
              <a:spAutoFit/>
            </a:bodyPr>
            <a:lstStyle/>
            <a:p>
              <a:pPr fontAlgn="base">
                <a:spcBef>
                  <a:spcPct val="0"/>
                </a:spcBef>
                <a:spcAft>
                  <a:spcPct val="0"/>
                </a:spcAft>
              </a:pPr>
              <a:r>
                <a:rPr lang="en-GB" altLang="en-US" sz="1400" dirty="0">
                  <a:solidFill>
                    <a:srgbClr val="143C14"/>
                  </a:solidFill>
                </a:rPr>
                <a:t>Placebo </a:t>
              </a:r>
              <a:br>
                <a:rPr lang="en-GB" altLang="en-US" sz="1400" dirty="0">
                  <a:solidFill>
                    <a:srgbClr val="143C14"/>
                  </a:solidFill>
                </a:rPr>
              </a:br>
              <a:r>
                <a:rPr lang="en-GB" altLang="en-US" sz="1400" dirty="0">
                  <a:solidFill>
                    <a:srgbClr val="143C14"/>
                  </a:solidFill>
                </a:rPr>
                <a:t>(n = 160)</a:t>
              </a:r>
              <a:endParaRPr lang="en-US" altLang="en-US" sz="1400" dirty="0">
                <a:solidFill>
                  <a:srgbClr val="143C14"/>
                </a:solidFill>
              </a:endParaRPr>
            </a:p>
          </p:txBody>
        </p:sp>
        <p:sp>
          <p:nvSpPr>
            <p:cNvPr id="270343" name="Rectangle 7"/>
            <p:cNvSpPr>
              <a:spLocks noChangeArrowheads="1"/>
            </p:cNvSpPr>
            <p:nvPr/>
          </p:nvSpPr>
          <p:spPr bwMode="auto">
            <a:xfrm>
              <a:off x="7189788" y="2744788"/>
              <a:ext cx="207962" cy="207962"/>
            </a:xfrm>
            <a:prstGeom prst="rect">
              <a:avLst/>
            </a:prstGeom>
            <a:solidFill>
              <a:srgbClr val="6600FF"/>
            </a:solidFill>
            <a:ln w="6350">
              <a:solidFill>
                <a:srgbClr val="3366FF"/>
              </a:solidFill>
              <a:miter lim="800000"/>
              <a:headEnd/>
              <a:tailEnd/>
            </a:ln>
            <a:effectLst/>
          </p:spPr>
          <p:txBody>
            <a:bodyPr wrap="none" anchor="ctr"/>
            <a:lstStyle/>
            <a:p>
              <a:pPr fontAlgn="base">
                <a:spcBef>
                  <a:spcPct val="0"/>
                </a:spcBef>
                <a:spcAft>
                  <a:spcPct val="0"/>
                </a:spcAft>
              </a:pPr>
              <a:endParaRPr lang="en-US">
                <a:solidFill>
                  <a:srgbClr val="143C14"/>
                </a:solidFill>
              </a:endParaRPr>
            </a:p>
          </p:txBody>
        </p:sp>
        <p:sp>
          <p:nvSpPr>
            <p:cNvPr id="270344" name="Text Box 8"/>
            <p:cNvSpPr txBox="1">
              <a:spLocks noChangeArrowheads="1"/>
            </p:cNvSpPr>
            <p:nvPr/>
          </p:nvSpPr>
          <p:spPr bwMode="auto">
            <a:xfrm>
              <a:off x="7485062" y="2693988"/>
              <a:ext cx="1658937" cy="760208"/>
            </a:xfrm>
            <a:prstGeom prst="rect">
              <a:avLst/>
            </a:prstGeom>
            <a:noFill/>
            <a:ln w="3175">
              <a:noFill/>
              <a:miter lim="800000"/>
              <a:headEnd/>
              <a:tailEnd/>
            </a:ln>
            <a:effectLst/>
          </p:spPr>
          <p:txBody>
            <a:bodyPr wrap="square">
              <a:spAutoFit/>
            </a:bodyPr>
            <a:lstStyle/>
            <a:p>
              <a:pPr fontAlgn="base">
                <a:spcBef>
                  <a:spcPct val="10000"/>
                </a:spcBef>
                <a:spcAft>
                  <a:spcPct val="0"/>
                </a:spcAft>
              </a:pPr>
              <a:r>
                <a:rPr lang="en-GB" altLang="en-US" sz="1400" dirty="0" err="1">
                  <a:solidFill>
                    <a:srgbClr val="143C14"/>
                  </a:solidFill>
                </a:rPr>
                <a:t>Galantamine</a:t>
              </a:r>
              <a:r>
                <a:rPr lang="en-GB" altLang="en-US" sz="1400" dirty="0">
                  <a:solidFill>
                    <a:srgbClr val="143C14"/>
                  </a:solidFill>
                </a:rPr>
                <a:t/>
              </a:r>
              <a:br>
                <a:rPr lang="en-GB" altLang="en-US" sz="1400" dirty="0">
                  <a:solidFill>
                    <a:srgbClr val="143C14"/>
                  </a:solidFill>
                </a:rPr>
              </a:br>
              <a:r>
                <a:rPr lang="en-GB" altLang="en-US" sz="1400" dirty="0">
                  <a:solidFill>
                    <a:srgbClr val="143C14"/>
                  </a:solidFill>
                </a:rPr>
                <a:t>24 mg/d</a:t>
              </a:r>
            </a:p>
            <a:p>
              <a:pPr fontAlgn="base">
                <a:spcBef>
                  <a:spcPct val="10000"/>
                </a:spcBef>
                <a:spcAft>
                  <a:spcPct val="0"/>
                </a:spcAft>
              </a:pPr>
              <a:r>
                <a:rPr lang="en-GB" altLang="en-US" sz="1400" dirty="0">
                  <a:solidFill>
                    <a:srgbClr val="143C14"/>
                  </a:solidFill>
                </a:rPr>
                <a:t>(n = 165)</a:t>
              </a:r>
            </a:p>
          </p:txBody>
        </p:sp>
        <p:sp>
          <p:nvSpPr>
            <p:cNvPr id="270345" name="Rectangle 9"/>
            <p:cNvSpPr>
              <a:spLocks noChangeArrowheads="1"/>
            </p:cNvSpPr>
            <p:nvPr/>
          </p:nvSpPr>
          <p:spPr bwMode="auto">
            <a:xfrm>
              <a:off x="5029200" y="3587750"/>
              <a:ext cx="1295400" cy="1779588"/>
            </a:xfrm>
            <a:prstGeom prst="rect">
              <a:avLst/>
            </a:prstGeom>
            <a:solidFill>
              <a:srgbClr val="6600FF"/>
            </a:solidFill>
            <a:ln w="6350">
              <a:solidFill>
                <a:srgbClr val="3366FF"/>
              </a:solidFill>
              <a:miter lim="800000"/>
              <a:headEnd/>
              <a:tailEnd/>
            </a:ln>
            <a:effectLst/>
          </p:spPr>
          <p:txBody>
            <a:bodyPr wrap="none" anchor="ctr"/>
            <a:lstStyle/>
            <a:p>
              <a:pPr algn="ctr" fontAlgn="base">
                <a:spcBef>
                  <a:spcPct val="0"/>
                </a:spcBef>
                <a:spcAft>
                  <a:spcPct val="0"/>
                </a:spcAft>
              </a:pPr>
              <a:endParaRPr lang="en-US" sz="2400">
                <a:solidFill>
                  <a:srgbClr val="143C14"/>
                </a:solidFill>
              </a:endParaRPr>
            </a:p>
          </p:txBody>
        </p:sp>
        <p:sp>
          <p:nvSpPr>
            <p:cNvPr id="270346" name="Rectangle 10"/>
            <p:cNvSpPr>
              <a:spLocks noChangeArrowheads="1"/>
            </p:cNvSpPr>
            <p:nvPr/>
          </p:nvSpPr>
          <p:spPr bwMode="auto">
            <a:xfrm>
              <a:off x="3124200" y="2487613"/>
              <a:ext cx="1276350" cy="1112837"/>
            </a:xfrm>
            <a:prstGeom prst="rect">
              <a:avLst/>
            </a:prstGeom>
            <a:solidFill>
              <a:schemeClr val="tx1">
                <a:lumMod val="65000"/>
                <a:lumOff val="35000"/>
              </a:schemeClr>
            </a:solidFill>
            <a:ln w="6350">
              <a:solidFill>
                <a:schemeClr val="bg2"/>
              </a:solidFill>
              <a:miter lim="800000"/>
              <a:headEnd/>
              <a:tailEnd/>
            </a:ln>
            <a:effectLst/>
          </p:spPr>
          <p:txBody>
            <a:bodyPr wrap="none" anchor="ctr"/>
            <a:lstStyle/>
            <a:p>
              <a:pPr fontAlgn="base">
                <a:spcBef>
                  <a:spcPct val="0"/>
                </a:spcBef>
                <a:spcAft>
                  <a:spcPct val="0"/>
                </a:spcAft>
              </a:pPr>
              <a:endParaRPr lang="en-US">
                <a:solidFill>
                  <a:srgbClr val="143C14"/>
                </a:solidFill>
              </a:endParaRPr>
            </a:p>
          </p:txBody>
        </p:sp>
        <p:sp>
          <p:nvSpPr>
            <p:cNvPr id="270347" name="Line 11"/>
            <p:cNvSpPr>
              <a:spLocks noChangeShapeType="1"/>
            </p:cNvSpPr>
            <p:nvPr/>
          </p:nvSpPr>
          <p:spPr bwMode="auto">
            <a:xfrm>
              <a:off x="2363788" y="5972175"/>
              <a:ext cx="63500" cy="3175"/>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48" name="Line 12"/>
            <p:cNvSpPr>
              <a:spLocks noChangeShapeType="1"/>
            </p:cNvSpPr>
            <p:nvPr/>
          </p:nvSpPr>
          <p:spPr bwMode="auto">
            <a:xfrm>
              <a:off x="2363788" y="5508625"/>
              <a:ext cx="63500" cy="1588"/>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49" name="Line 13"/>
            <p:cNvSpPr>
              <a:spLocks noChangeShapeType="1"/>
            </p:cNvSpPr>
            <p:nvPr/>
          </p:nvSpPr>
          <p:spPr bwMode="auto">
            <a:xfrm>
              <a:off x="2363788" y="5045075"/>
              <a:ext cx="63500" cy="1588"/>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0" name="Line 14"/>
            <p:cNvSpPr>
              <a:spLocks noChangeShapeType="1"/>
            </p:cNvSpPr>
            <p:nvPr/>
          </p:nvSpPr>
          <p:spPr bwMode="auto">
            <a:xfrm>
              <a:off x="2363788" y="4551363"/>
              <a:ext cx="63500" cy="3175"/>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1" name="Line 15"/>
            <p:cNvSpPr>
              <a:spLocks noChangeShapeType="1"/>
            </p:cNvSpPr>
            <p:nvPr/>
          </p:nvSpPr>
          <p:spPr bwMode="auto">
            <a:xfrm>
              <a:off x="2363788" y="4049713"/>
              <a:ext cx="63500" cy="1587"/>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2" name="Line 16"/>
            <p:cNvSpPr>
              <a:spLocks noChangeShapeType="1"/>
            </p:cNvSpPr>
            <p:nvPr/>
          </p:nvSpPr>
          <p:spPr bwMode="auto">
            <a:xfrm>
              <a:off x="2363788" y="3584575"/>
              <a:ext cx="63500" cy="1588"/>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3" name="Line 17"/>
            <p:cNvSpPr>
              <a:spLocks noChangeShapeType="1"/>
            </p:cNvSpPr>
            <p:nvPr/>
          </p:nvSpPr>
          <p:spPr bwMode="auto">
            <a:xfrm>
              <a:off x="2363788" y="3119438"/>
              <a:ext cx="63500" cy="1587"/>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4" name="Line 18"/>
            <p:cNvSpPr>
              <a:spLocks noChangeShapeType="1"/>
            </p:cNvSpPr>
            <p:nvPr/>
          </p:nvSpPr>
          <p:spPr bwMode="auto">
            <a:xfrm>
              <a:off x="2363788" y="2628900"/>
              <a:ext cx="63500" cy="1588"/>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5" name="Line 19"/>
            <p:cNvSpPr>
              <a:spLocks noChangeShapeType="1"/>
            </p:cNvSpPr>
            <p:nvPr/>
          </p:nvSpPr>
          <p:spPr bwMode="auto">
            <a:xfrm>
              <a:off x="2363788" y="2125663"/>
              <a:ext cx="63500" cy="1587"/>
            </a:xfrm>
            <a:prstGeom prst="line">
              <a:avLst/>
            </a:prstGeom>
            <a:noFill/>
            <a:ln w="25400">
              <a:solidFill>
                <a:srgbClr val="FFFFFF"/>
              </a:solidFill>
              <a:round/>
              <a:headEnd/>
              <a:tailEnd/>
            </a:ln>
          </p:spPr>
          <p:txBody>
            <a:bodyPr/>
            <a:lstStyle/>
            <a:p>
              <a:pPr fontAlgn="base">
                <a:spcBef>
                  <a:spcPct val="0"/>
                </a:spcBef>
                <a:spcAft>
                  <a:spcPct val="0"/>
                </a:spcAft>
              </a:pPr>
              <a:endParaRPr lang="en-US">
                <a:solidFill>
                  <a:srgbClr val="143C14"/>
                </a:solidFill>
              </a:endParaRPr>
            </a:p>
          </p:txBody>
        </p:sp>
        <p:sp>
          <p:nvSpPr>
            <p:cNvPr id="270356" name="Line 20"/>
            <p:cNvSpPr>
              <a:spLocks noChangeShapeType="1"/>
            </p:cNvSpPr>
            <p:nvPr/>
          </p:nvSpPr>
          <p:spPr bwMode="auto">
            <a:xfrm>
              <a:off x="2427288" y="3584575"/>
              <a:ext cx="4627562" cy="1588"/>
            </a:xfrm>
            <a:prstGeom prst="line">
              <a:avLst/>
            </a:prstGeom>
            <a:noFill/>
            <a:ln w="25400">
              <a:solidFill>
                <a:schemeClr val="tx1"/>
              </a:solidFill>
              <a:round/>
              <a:headEnd/>
              <a:tailEnd/>
            </a:ln>
          </p:spPr>
          <p:txBody>
            <a:bodyPr/>
            <a:lstStyle/>
            <a:p>
              <a:pPr fontAlgn="base">
                <a:spcBef>
                  <a:spcPct val="0"/>
                </a:spcBef>
                <a:spcAft>
                  <a:spcPct val="0"/>
                </a:spcAft>
              </a:pPr>
              <a:endParaRPr lang="en-US">
                <a:solidFill>
                  <a:srgbClr val="143C14"/>
                </a:solidFill>
              </a:endParaRPr>
            </a:p>
          </p:txBody>
        </p:sp>
        <p:sp>
          <p:nvSpPr>
            <p:cNvPr id="270357" name="Rectangle 21"/>
            <p:cNvSpPr>
              <a:spLocks noChangeArrowheads="1"/>
            </p:cNvSpPr>
            <p:nvPr/>
          </p:nvSpPr>
          <p:spPr bwMode="auto">
            <a:xfrm>
              <a:off x="2021055" y="5881688"/>
              <a:ext cx="310983"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–50</a:t>
              </a:r>
            </a:p>
          </p:txBody>
        </p:sp>
        <p:sp>
          <p:nvSpPr>
            <p:cNvPr id="270358" name="Rectangle 22"/>
            <p:cNvSpPr>
              <a:spLocks noChangeArrowheads="1"/>
            </p:cNvSpPr>
            <p:nvPr/>
          </p:nvSpPr>
          <p:spPr bwMode="auto">
            <a:xfrm>
              <a:off x="2021055" y="5403850"/>
              <a:ext cx="310983"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–40</a:t>
              </a:r>
            </a:p>
          </p:txBody>
        </p:sp>
        <p:sp>
          <p:nvSpPr>
            <p:cNvPr id="270359" name="Rectangle 23"/>
            <p:cNvSpPr>
              <a:spLocks noChangeArrowheads="1"/>
            </p:cNvSpPr>
            <p:nvPr/>
          </p:nvSpPr>
          <p:spPr bwMode="auto">
            <a:xfrm>
              <a:off x="2021055" y="4927600"/>
              <a:ext cx="310983"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–30</a:t>
              </a:r>
            </a:p>
          </p:txBody>
        </p:sp>
        <p:sp>
          <p:nvSpPr>
            <p:cNvPr id="270360" name="Rectangle 24"/>
            <p:cNvSpPr>
              <a:spLocks noChangeArrowheads="1"/>
            </p:cNvSpPr>
            <p:nvPr/>
          </p:nvSpPr>
          <p:spPr bwMode="auto">
            <a:xfrm>
              <a:off x="2021055" y="4433888"/>
              <a:ext cx="310983"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–20</a:t>
              </a:r>
            </a:p>
          </p:txBody>
        </p:sp>
        <p:sp>
          <p:nvSpPr>
            <p:cNvPr id="270361" name="Rectangle 25"/>
            <p:cNvSpPr>
              <a:spLocks noChangeArrowheads="1"/>
            </p:cNvSpPr>
            <p:nvPr/>
          </p:nvSpPr>
          <p:spPr bwMode="auto">
            <a:xfrm>
              <a:off x="2002005" y="3956050"/>
              <a:ext cx="310983"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–10</a:t>
              </a:r>
            </a:p>
          </p:txBody>
        </p:sp>
        <p:sp>
          <p:nvSpPr>
            <p:cNvPr id="270362" name="Rectangle 26"/>
            <p:cNvSpPr>
              <a:spLocks noChangeArrowheads="1"/>
            </p:cNvSpPr>
            <p:nvPr/>
          </p:nvSpPr>
          <p:spPr bwMode="auto">
            <a:xfrm>
              <a:off x="2205618" y="3478213"/>
              <a:ext cx="104195"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0</a:t>
              </a:r>
            </a:p>
          </p:txBody>
        </p:sp>
        <p:sp>
          <p:nvSpPr>
            <p:cNvPr id="270363" name="Rectangle 27"/>
            <p:cNvSpPr>
              <a:spLocks noChangeArrowheads="1"/>
            </p:cNvSpPr>
            <p:nvPr/>
          </p:nvSpPr>
          <p:spPr bwMode="auto">
            <a:xfrm>
              <a:off x="2118885" y="3003550"/>
              <a:ext cx="208390"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10</a:t>
              </a:r>
            </a:p>
          </p:txBody>
        </p:sp>
        <p:sp>
          <p:nvSpPr>
            <p:cNvPr id="270364" name="Rectangle 28"/>
            <p:cNvSpPr>
              <a:spLocks noChangeArrowheads="1"/>
            </p:cNvSpPr>
            <p:nvPr/>
          </p:nvSpPr>
          <p:spPr bwMode="auto">
            <a:xfrm>
              <a:off x="2118885" y="2509838"/>
              <a:ext cx="208390"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20</a:t>
              </a:r>
            </a:p>
          </p:txBody>
        </p:sp>
        <p:sp>
          <p:nvSpPr>
            <p:cNvPr id="270365" name="Rectangle 29"/>
            <p:cNvSpPr>
              <a:spLocks noChangeArrowheads="1"/>
            </p:cNvSpPr>
            <p:nvPr/>
          </p:nvSpPr>
          <p:spPr bwMode="auto">
            <a:xfrm>
              <a:off x="2118885" y="2032000"/>
              <a:ext cx="208390"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600" b="1">
                  <a:solidFill>
                    <a:srgbClr val="143C14"/>
                  </a:solidFill>
                </a:rPr>
                <a:t>30</a:t>
              </a:r>
            </a:p>
          </p:txBody>
        </p:sp>
        <p:sp>
          <p:nvSpPr>
            <p:cNvPr id="270366" name="Rectangle 30"/>
            <p:cNvSpPr>
              <a:spLocks noChangeArrowheads="1"/>
            </p:cNvSpPr>
            <p:nvPr/>
          </p:nvSpPr>
          <p:spPr bwMode="auto">
            <a:xfrm>
              <a:off x="409575" y="3165475"/>
              <a:ext cx="1343025" cy="1231106"/>
            </a:xfrm>
            <a:prstGeom prst="rect">
              <a:avLst/>
            </a:prstGeom>
            <a:noFill/>
            <a:ln w="9525">
              <a:noFill/>
              <a:miter lim="800000"/>
              <a:headEnd/>
              <a:tailEnd/>
            </a:ln>
          </p:spPr>
          <p:txBody>
            <a:bodyPr lIns="0" tIns="0" rIns="0" bIns="0">
              <a:spAutoFit/>
            </a:bodyPr>
            <a:lstStyle/>
            <a:p>
              <a:pPr algn="ctr" fontAlgn="base">
                <a:spcBef>
                  <a:spcPct val="50000"/>
                </a:spcBef>
                <a:spcAft>
                  <a:spcPct val="0"/>
                </a:spcAft>
              </a:pPr>
              <a:r>
                <a:rPr lang="en-GB" altLang="en-US" sz="1600" b="1">
                  <a:solidFill>
                    <a:srgbClr val="143C14"/>
                  </a:solidFill>
                </a:rPr>
                <a:t>Change From Baseline in Daily Time Spent Assisting With ADL (min)</a:t>
              </a:r>
            </a:p>
          </p:txBody>
        </p:sp>
        <p:sp>
          <p:nvSpPr>
            <p:cNvPr id="270367" name="Text Box 31"/>
            <p:cNvSpPr txBox="1">
              <a:spLocks noChangeArrowheads="1"/>
            </p:cNvSpPr>
            <p:nvPr/>
          </p:nvSpPr>
          <p:spPr bwMode="auto">
            <a:xfrm>
              <a:off x="3340100" y="2254250"/>
              <a:ext cx="836613" cy="336550"/>
            </a:xfrm>
            <a:prstGeom prst="rect">
              <a:avLst/>
            </a:prstGeom>
            <a:noFill/>
            <a:ln w="3175">
              <a:noFill/>
              <a:miter lim="800000"/>
              <a:headEnd/>
              <a:tailEnd/>
            </a:ln>
            <a:effectLst/>
          </p:spPr>
          <p:txBody>
            <a:bodyPr>
              <a:spAutoFit/>
            </a:bodyPr>
            <a:lstStyle/>
            <a:p>
              <a:pPr algn="ctr" fontAlgn="base">
                <a:spcBef>
                  <a:spcPct val="0"/>
                </a:spcBef>
                <a:spcAft>
                  <a:spcPct val="0"/>
                </a:spcAft>
              </a:pPr>
              <a:r>
                <a:rPr lang="en-US" altLang="en-US" sz="1600" b="1" dirty="0">
                  <a:solidFill>
                    <a:srgbClr val="143C14"/>
                  </a:solidFill>
                </a:rPr>
                <a:t>*</a:t>
              </a:r>
            </a:p>
          </p:txBody>
        </p:sp>
      </p:grpSp>
      <p:sp>
        <p:nvSpPr>
          <p:cNvPr id="270368" name="Text Box 32"/>
          <p:cNvSpPr txBox="1">
            <a:spLocks noChangeArrowheads="1"/>
          </p:cNvSpPr>
          <p:nvPr/>
        </p:nvSpPr>
        <p:spPr bwMode="auto">
          <a:xfrm>
            <a:off x="2757488" y="6419850"/>
            <a:ext cx="6154737" cy="304800"/>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dirty="0">
                <a:solidFill>
                  <a:srgbClr val="0000FF"/>
                </a:solidFill>
              </a:rPr>
              <a:t>Sano et al. </a:t>
            </a:r>
            <a:r>
              <a:rPr lang="en-US" sz="1400" i="1" dirty="0" err="1">
                <a:solidFill>
                  <a:srgbClr val="0000FF"/>
                </a:solidFill>
              </a:rPr>
              <a:t>Int</a:t>
            </a:r>
            <a:r>
              <a:rPr lang="en-US" sz="1400" i="1" dirty="0">
                <a:solidFill>
                  <a:srgbClr val="0000FF"/>
                </a:solidFill>
              </a:rPr>
              <a:t> J </a:t>
            </a:r>
            <a:r>
              <a:rPr lang="en-US" sz="1400" i="1" dirty="0" err="1">
                <a:solidFill>
                  <a:srgbClr val="0000FF"/>
                </a:solidFill>
              </a:rPr>
              <a:t>Geriatr</a:t>
            </a:r>
            <a:r>
              <a:rPr lang="en-US" sz="1400" i="1" dirty="0">
                <a:solidFill>
                  <a:srgbClr val="0000FF"/>
                </a:solidFill>
              </a:rPr>
              <a:t> Psychiatry. </a:t>
            </a:r>
            <a:r>
              <a:rPr lang="en-US" sz="1400" dirty="0" smtClean="0">
                <a:solidFill>
                  <a:srgbClr val="0000FF"/>
                </a:solidFill>
              </a:rPr>
              <a:t>2003;18:842-850 (I).</a:t>
            </a:r>
            <a:endParaRPr lang="en-US" sz="1400" dirty="0">
              <a:solidFill>
                <a:srgbClr val="0000FF"/>
              </a:solidFill>
            </a:endParaRPr>
          </a:p>
        </p:txBody>
      </p:sp>
    </p:spTree>
    <p:extLst>
      <p:ext uri="{BB962C8B-B14F-4D97-AF65-F5344CB8AC3E}">
        <p14:creationId xmlns:p14="http://schemas.microsoft.com/office/powerpoint/2010/main" val="19939189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title"/>
          </p:nvPr>
        </p:nvSpPr>
        <p:spPr/>
        <p:txBody>
          <a:bodyPr/>
          <a:lstStyle/>
          <a:p>
            <a:r>
              <a:rPr lang="en-US" sz="2800" dirty="0" smtClean="0"/>
              <a:t>Drug Treatments </a:t>
            </a:r>
            <a:r>
              <a:rPr lang="en-US" sz="2800" dirty="0"/>
              <a:t>and Caregiver </a:t>
            </a:r>
            <a:r>
              <a:rPr lang="en-US" sz="2800" dirty="0" smtClean="0"/>
              <a:t>Distress</a:t>
            </a:r>
            <a:br>
              <a:rPr lang="en-US" sz="2800" dirty="0" smtClean="0"/>
            </a:br>
            <a:r>
              <a:rPr lang="en-US" sz="2400" b="0" i="1" dirty="0" smtClean="0">
                <a:latin typeface="Arial" panose="020B0604020202020204" pitchFamily="34" charset="0"/>
                <a:cs typeface="Arial" panose="020B0604020202020204" pitchFamily="34" charset="0"/>
              </a:rPr>
              <a:t>Behavioral Symptoms</a:t>
            </a:r>
            <a:endParaRPr lang="en-US" sz="3200" b="0" i="1" dirty="0">
              <a:latin typeface="Arial" panose="020B0604020202020204" pitchFamily="34" charset="0"/>
              <a:cs typeface="Arial" panose="020B0604020202020204" pitchFamily="34" charset="0"/>
            </a:endParaRPr>
          </a:p>
        </p:txBody>
      </p:sp>
      <p:sp>
        <p:nvSpPr>
          <p:cNvPr id="276484" name="Text Box 4"/>
          <p:cNvSpPr txBox="1">
            <a:spLocks noChangeArrowheads="1"/>
          </p:cNvSpPr>
          <p:nvPr/>
        </p:nvSpPr>
        <p:spPr bwMode="auto">
          <a:xfrm>
            <a:off x="1566863" y="6010275"/>
            <a:ext cx="7329487" cy="63094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dirty="0">
                <a:solidFill>
                  <a:prstClr val="black"/>
                </a:solidFill>
              </a:rPr>
              <a:t>Mean age = 80.9; </a:t>
            </a:r>
            <a:r>
              <a:rPr lang="en-US" sz="1400" dirty="0" err="1">
                <a:solidFill>
                  <a:prstClr val="black"/>
                </a:solidFill>
              </a:rPr>
              <a:t>Placebo:Drug</a:t>
            </a:r>
            <a:r>
              <a:rPr lang="en-US" sz="1400" dirty="0">
                <a:solidFill>
                  <a:prstClr val="black"/>
                </a:solidFill>
              </a:rPr>
              <a:t> ratio 3:2</a:t>
            </a:r>
          </a:p>
          <a:p>
            <a:pPr algn="r" fontAlgn="base">
              <a:spcBef>
                <a:spcPct val="50000"/>
              </a:spcBef>
              <a:spcAft>
                <a:spcPct val="0"/>
              </a:spcAft>
            </a:pPr>
            <a:r>
              <a:rPr lang="en-US" sz="1400" dirty="0">
                <a:solidFill>
                  <a:srgbClr val="136311"/>
                </a:solidFill>
              </a:rPr>
              <a:t>Holmes et al. </a:t>
            </a:r>
            <a:r>
              <a:rPr lang="en-US" sz="1400" i="1" dirty="0">
                <a:solidFill>
                  <a:srgbClr val="136311"/>
                </a:solidFill>
              </a:rPr>
              <a:t>Neurology.</a:t>
            </a:r>
            <a:r>
              <a:rPr lang="en-US" sz="1400" dirty="0">
                <a:solidFill>
                  <a:srgbClr val="136311"/>
                </a:solidFill>
              </a:rPr>
              <a:t> </a:t>
            </a:r>
            <a:r>
              <a:rPr lang="en-US" sz="1400" dirty="0" smtClean="0">
                <a:solidFill>
                  <a:srgbClr val="136311"/>
                </a:solidFill>
              </a:rPr>
              <a:t>2004;63:214-219 (I).</a:t>
            </a:r>
            <a:endParaRPr lang="en-US" sz="1400" dirty="0">
              <a:solidFill>
                <a:srgbClr val="136311"/>
              </a:solidFill>
            </a:endParaRPr>
          </a:p>
        </p:txBody>
      </p:sp>
      <p:grpSp>
        <p:nvGrpSpPr>
          <p:cNvPr id="97" name="Group 96"/>
          <p:cNvGrpSpPr/>
          <p:nvPr/>
        </p:nvGrpSpPr>
        <p:grpSpPr>
          <a:xfrm>
            <a:off x="1566863" y="1722263"/>
            <a:ext cx="6911975" cy="4525591"/>
            <a:chOff x="729119" y="1713752"/>
            <a:chExt cx="7097256" cy="4525591"/>
          </a:xfrm>
        </p:grpSpPr>
        <p:sp>
          <p:nvSpPr>
            <p:cNvPr id="276482" name="Line 2"/>
            <p:cNvSpPr>
              <a:spLocks noChangeShapeType="1"/>
            </p:cNvSpPr>
            <p:nvPr/>
          </p:nvSpPr>
          <p:spPr bwMode="auto">
            <a:xfrm>
              <a:off x="3657600" y="2011679"/>
              <a:ext cx="3362" cy="3299255"/>
            </a:xfrm>
            <a:prstGeom prst="line">
              <a:avLst/>
            </a:prstGeom>
            <a:noFill/>
            <a:ln w="28575">
              <a:solidFill>
                <a:schemeClr val="folHlink"/>
              </a:solidFill>
              <a:prstDash val="dash"/>
              <a:round/>
              <a:headEnd/>
              <a:tailEnd/>
            </a:ln>
            <a:effectLst/>
          </p:spPr>
          <p:txBody>
            <a:bodyPr/>
            <a:lstStyle/>
            <a:p>
              <a:pPr fontAlgn="base">
                <a:spcBef>
                  <a:spcPct val="0"/>
                </a:spcBef>
                <a:spcAft>
                  <a:spcPct val="0"/>
                </a:spcAft>
              </a:pPr>
              <a:endParaRPr lang="en-US">
                <a:solidFill>
                  <a:prstClr val="black"/>
                </a:solidFill>
              </a:endParaRPr>
            </a:p>
          </p:txBody>
        </p:sp>
        <p:grpSp>
          <p:nvGrpSpPr>
            <p:cNvPr id="2" name="Group 5"/>
            <p:cNvGrpSpPr>
              <a:grpSpLocks/>
            </p:cNvGrpSpPr>
            <p:nvPr/>
          </p:nvGrpSpPr>
          <p:grpSpPr bwMode="auto">
            <a:xfrm>
              <a:off x="1100138" y="1909763"/>
              <a:ext cx="4611687" cy="3924300"/>
              <a:chOff x="1554" y="1044"/>
              <a:chExt cx="2905" cy="2472"/>
            </a:xfrm>
          </p:grpSpPr>
          <p:sp>
            <p:nvSpPr>
              <p:cNvPr id="276486" name="Line 6"/>
              <p:cNvSpPr>
                <a:spLocks noChangeShapeType="1"/>
              </p:cNvSpPr>
              <p:nvPr/>
            </p:nvSpPr>
            <p:spPr bwMode="auto">
              <a:xfrm>
                <a:off x="1864" y="3256"/>
                <a:ext cx="243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grpSp>
            <p:nvGrpSpPr>
              <p:cNvPr id="3" name="Group 7"/>
              <p:cNvGrpSpPr>
                <a:grpSpLocks/>
              </p:cNvGrpSpPr>
              <p:nvPr/>
            </p:nvGrpSpPr>
            <p:grpSpPr bwMode="auto">
              <a:xfrm>
                <a:off x="1554" y="1044"/>
                <a:ext cx="310" cy="2280"/>
                <a:chOff x="1554" y="1044"/>
                <a:chExt cx="310" cy="2280"/>
              </a:xfrm>
            </p:grpSpPr>
            <p:sp>
              <p:nvSpPr>
                <p:cNvPr id="276488" name="Line 8"/>
                <p:cNvSpPr>
                  <a:spLocks noChangeShapeType="1"/>
                </p:cNvSpPr>
                <p:nvPr/>
              </p:nvSpPr>
              <p:spPr bwMode="auto">
                <a:xfrm flipV="1">
                  <a:off x="1864" y="1160"/>
                  <a:ext cx="0" cy="210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89" name="Line 9"/>
                <p:cNvSpPr>
                  <a:spLocks noChangeShapeType="1"/>
                </p:cNvSpPr>
                <p:nvPr/>
              </p:nvSpPr>
              <p:spPr bwMode="auto">
                <a:xfrm>
                  <a:off x="1836" y="1158"/>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0" name="Line 10"/>
                <p:cNvSpPr>
                  <a:spLocks noChangeShapeType="1"/>
                </p:cNvSpPr>
                <p:nvPr/>
              </p:nvSpPr>
              <p:spPr bwMode="auto">
                <a:xfrm>
                  <a:off x="1834" y="1412"/>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1" name="Line 11"/>
                <p:cNvSpPr>
                  <a:spLocks noChangeShapeType="1"/>
                </p:cNvSpPr>
                <p:nvPr/>
              </p:nvSpPr>
              <p:spPr bwMode="auto">
                <a:xfrm>
                  <a:off x="1836" y="1676"/>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2" name="Line 12"/>
                <p:cNvSpPr>
                  <a:spLocks noChangeShapeType="1"/>
                </p:cNvSpPr>
                <p:nvPr/>
              </p:nvSpPr>
              <p:spPr bwMode="auto">
                <a:xfrm>
                  <a:off x="1834" y="1944"/>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3" name="Line 13"/>
                <p:cNvSpPr>
                  <a:spLocks noChangeShapeType="1"/>
                </p:cNvSpPr>
                <p:nvPr/>
              </p:nvSpPr>
              <p:spPr bwMode="auto">
                <a:xfrm>
                  <a:off x="1832" y="2198"/>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4" name="Line 14"/>
                <p:cNvSpPr>
                  <a:spLocks noChangeShapeType="1"/>
                </p:cNvSpPr>
                <p:nvPr/>
              </p:nvSpPr>
              <p:spPr bwMode="auto">
                <a:xfrm>
                  <a:off x="1826" y="2462"/>
                  <a:ext cx="32"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5" name="Line 15"/>
                <p:cNvSpPr>
                  <a:spLocks noChangeShapeType="1"/>
                </p:cNvSpPr>
                <p:nvPr/>
              </p:nvSpPr>
              <p:spPr bwMode="auto">
                <a:xfrm>
                  <a:off x="1834" y="2732"/>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6" name="Line 16"/>
                <p:cNvSpPr>
                  <a:spLocks noChangeShapeType="1"/>
                </p:cNvSpPr>
                <p:nvPr/>
              </p:nvSpPr>
              <p:spPr bwMode="auto">
                <a:xfrm>
                  <a:off x="1832" y="2990"/>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7" name="Line 17"/>
                <p:cNvSpPr>
                  <a:spLocks noChangeShapeType="1"/>
                </p:cNvSpPr>
                <p:nvPr/>
              </p:nvSpPr>
              <p:spPr bwMode="auto">
                <a:xfrm>
                  <a:off x="1834" y="3258"/>
                  <a:ext cx="2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498" name="Text Box 18"/>
                <p:cNvSpPr txBox="1">
                  <a:spLocks noChangeArrowheads="1"/>
                </p:cNvSpPr>
                <p:nvPr/>
              </p:nvSpPr>
              <p:spPr bwMode="auto">
                <a:xfrm>
                  <a:off x="1554" y="1044"/>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16</a:t>
                  </a:r>
                </a:p>
              </p:txBody>
            </p:sp>
            <p:sp>
              <p:nvSpPr>
                <p:cNvPr id="276499" name="Text Box 19"/>
                <p:cNvSpPr txBox="1">
                  <a:spLocks noChangeArrowheads="1"/>
                </p:cNvSpPr>
                <p:nvPr/>
              </p:nvSpPr>
              <p:spPr bwMode="auto">
                <a:xfrm>
                  <a:off x="1556" y="1308"/>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14</a:t>
                  </a:r>
                </a:p>
              </p:txBody>
            </p:sp>
            <p:sp>
              <p:nvSpPr>
                <p:cNvPr id="276500" name="Text Box 20"/>
                <p:cNvSpPr txBox="1">
                  <a:spLocks noChangeArrowheads="1"/>
                </p:cNvSpPr>
                <p:nvPr/>
              </p:nvSpPr>
              <p:spPr bwMode="auto">
                <a:xfrm>
                  <a:off x="1556" y="1584"/>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12</a:t>
                  </a:r>
                </a:p>
              </p:txBody>
            </p:sp>
            <p:sp>
              <p:nvSpPr>
                <p:cNvPr id="276501" name="Text Box 21"/>
                <p:cNvSpPr txBox="1">
                  <a:spLocks noChangeArrowheads="1"/>
                </p:cNvSpPr>
                <p:nvPr/>
              </p:nvSpPr>
              <p:spPr bwMode="auto">
                <a:xfrm>
                  <a:off x="1556" y="1868"/>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10</a:t>
                  </a:r>
                </a:p>
              </p:txBody>
            </p:sp>
            <p:sp>
              <p:nvSpPr>
                <p:cNvPr id="276502" name="Text Box 22"/>
                <p:cNvSpPr txBox="1">
                  <a:spLocks noChangeArrowheads="1"/>
                </p:cNvSpPr>
                <p:nvPr/>
              </p:nvSpPr>
              <p:spPr bwMode="auto">
                <a:xfrm>
                  <a:off x="1556" y="2110"/>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8</a:t>
                  </a:r>
                </a:p>
              </p:txBody>
            </p:sp>
            <p:sp>
              <p:nvSpPr>
                <p:cNvPr id="276503" name="Text Box 23"/>
                <p:cNvSpPr txBox="1">
                  <a:spLocks noChangeArrowheads="1"/>
                </p:cNvSpPr>
                <p:nvPr/>
              </p:nvSpPr>
              <p:spPr bwMode="auto">
                <a:xfrm>
                  <a:off x="1560" y="2384"/>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6</a:t>
                  </a:r>
                </a:p>
              </p:txBody>
            </p:sp>
            <p:sp>
              <p:nvSpPr>
                <p:cNvPr id="276504" name="Text Box 24"/>
                <p:cNvSpPr txBox="1">
                  <a:spLocks noChangeArrowheads="1"/>
                </p:cNvSpPr>
                <p:nvPr/>
              </p:nvSpPr>
              <p:spPr bwMode="auto">
                <a:xfrm>
                  <a:off x="1556" y="2640"/>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4</a:t>
                  </a:r>
                </a:p>
              </p:txBody>
            </p:sp>
            <p:sp>
              <p:nvSpPr>
                <p:cNvPr id="276505" name="Text Box 25"/>
                <p:cNvSpPr txBox="1">
                  <a:spLocks noChangeArrowheads="1"/>
                </p:cNvSpPr>
                <p:nvPr/>
              </p:nvSpPr>
              <p:spPr bwMode="auto">
                <a:xfrm>
                  <a:off x="1560" y="2908"/>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2</a:t>
                  </a:r>
                </a:p>
              </p:txBody>
            </p:sp>
            <p:sp>
              <p:nvSpPr>
                <p:cNvPr id="276506" name="Text Box 26"/>
                <p:cNvSpPr txBox="1">
                  <a:spLocks noChangeArrowheads="1"/>
                </p:cNvSpPr>
                <p:nvPr/>
              </p:nvSpPr>
              <p:spPr bwMode="auto">
                <a:xfrm>
                  <a:off x="1556" y="3132"/>
                  <a:ext cx="304" cy="192"/>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400">
                      <a:solidFill>
                        <a:prstClr val="black"/>
                      </a:solidFill>
                    </a:rPr>
                    <a:t>0</a:t>
                  </a:r>
                </a:p>
              </p:txBody>
            </p:sp>
          </p:grpSp>
          <p:sp>
            <p:nvSpPr>
              <p:cNvPr id="276507" name="Line 27"/>
              <p:cNvSpPr>
                <a:spLocks noChangeShapeType="1"/>
              </p:cNvSpPr>
              <p:nvPr/>
            </p:nvSpPr>
            <p:spPr bwMode="auto">
              <a:xfrm>
                <a:off x="2139" y="3260"/>
                <a:ext cx="0" cy="56"/>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08" name="Line 28"/>
              <p:cNvSpPr>
                <a:spLocks noChangeShapeType="1"/>
              </p:cNvSpPr>
              <p:nvPr/>
            </p:nvSpPr>
            <p:spPr bwMode="auto">
              <a:xfrm>
                <a:off x="2680" y="3256"/>
                <a:ext cx="0" cy="56"/>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09" name="Line 29"/>
              <p:cNvSpPr>
                <a:spLocks noChangeShapeType="1"/>
              </p:cNvSpPr>
              <p:nvPr/>
            </p:nvSpPr>
            <p:spPr bwMode="auto">
              <a:xfrm>
                <a:off x="3224" y="3260"/>
                <a:ext cx="0" cy="56"/>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10" name="Line 30"/>
              <p:cNvSpPr>
                <a:spLocks noChangeShapeType="1"/>
              </p:cNvSpPr>
              <p:nvPr/>
            </p:nvSpPr>
            <p:spPr bwMode="auto">
              <a:xfrm>
                <a:off x="3760" y="3258"/>
                <a:ext cx="0" cy="56"/>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11" name="Line 31"/>
              <p:cNvSpPr>
                <a:spLocks noChangeShapeType="1"/>
              </p:cNvSpPr>
              <p:nvPr/>
            </p:nvSpPr>
            <p:spPr bwMode="auto">
              <a:xfrm>
                <a:off x="4302" y="3256"/>
                <a:ext cx="0" cy="56"/>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12" name="Text Box 32"/>
              <p:cNvSpPr txBox="1">
                <a:spLocks noChangeArrowheads="1"/>
              </p:cNvSpPr>
              <p:nvPr/>
            </p:nvSpPr>
            <p:spPr bwMode="auto">
              <a:xfrm>
                <a:off x="2034" y="3324"/>
                <a:ext cx="204" cy="19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400">
                    <a:solidFill>
                      <a:prstClr val="black"/>
                    </a:solidFill>
                  </a:rPr>
                  <a:t>0</a:t>
                </a:r>
              </a:p>
            </p:txBody>
          </p:sp>
          <p:sp>
            <p:nvSpPr>
              <p:cNvPr id="276513" name="Text Box 33"/>
              <p:cNvSpPr txBox="1">
                <a:spLocks noChangeArrowheads="1"/>
              </p:cNvSpPr>
              <p:nvPr/>
            </p:nvSpPr>
            <p:spPr bwMode="auto">
              <a:xfrm>
                <a:off x="2578" y="3316"/>
                <a:ext cx="204" cy="19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400">
                    <a:solidFill>
                      <a:prstClr val="black"/>
                    </a:solidFill>
                  </a:rPr>
                  <a:t>6</a:t>
                </a:r>
              </a:p>
            </p:txBody>
          </p:sp>
          <p:sp>
            <p:nvSpPr>
              <p:cNvPr id="276514" name="Text Box 34"/>
              <p:cNvSpPr txBox="1">
                <a:spLocks noChangeArrowheads="1"/>
              </p:cNvSpPr>
              <p:nvPr/>
            </p:nvSpPr>
            <p:spPr bwMode="auto">
              <a:xfrm>
                <a:off x="3061" y="3324"/>
                <a:ext cx="310" cy="19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400">
                    <a:solidFill>
                      <a:prstClr val="black"/>
                    </a:solidFill>
                  </a:rPr>
                  <a:t>12</a:t>
                </a:r>
              </a:p>
            </p:txBody>
          </p:sp>
          <p:sp>
            <p:nvSpPr>
              <p:cNvPr id="276515" name="Text Box 35"/>
              <p:cNvSpPr txBox="1">
                <a:spLocks noChangeArrowheads="1"/>
              </p:cNvSpPr>
              <p:nvPr/>
            </p:nvSpPr>
            <p:spPr bwMode="auto">
              <a:xfrm>
                <a:off x="3607" y="3324"/>
                <a:ext cx="310" cy="19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400">
                    <a:solidFill>
                      <a:prstClr val="black"/>
                    </a:solidFill>
                  </a:rPr>
                  <a:t>18</a:t>
                </a:r>
              </a:p>
            </p:txBody>
          </p:sp>
          <p:sp>
            <p:nvSpPr>
              <p:cNvPr id="276516" name="Text Box 36"/>
              <p:cNvSpPr txBox="1">
                <a:spLocks noChangeArrowheads="1"/>
              </p:cNvSpPr>
              <p:nvPr/>
            </p:nvSpPr>
            <p:spPr bwMode="auto">
              <a:xfrm>
                <a:off x="4149" y="3324"/>
                <a:ext cx="310" cy="192"/>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400">
                    <a:solidFill>
                      <a:prstClr val="black"/>
                    </a:solidFill>
                  </a:rPr>
                  <a:t>24</a:t>
                </a:r>
              </a:p>
            </p:txBody>
          </p:sp>
        </p:grpSp>
        <p:grpSp>
          <p:nvGrpSpPr>
            <p:cNvPr id="4" name="Group 37"/>
            <p:cNvGrpSpPr>
              <a:grpSpLocks/>
            </p:cNvGrpSpPr>
            <p:nvPr/>
          </p:nvGrpSpPr>
          <p:grpSpPr bwMode="auto">
            <a:xfrm>
              <a:off x="3673475" y="3284538"/>
              <a:ext cx="1768475" cy="584200"/>
              <a:chOff x="3216" y="1892"/>
              <a:chExt cx="1114" cy="368"/>
            </a:xfrm>
          </p:grpSpPr>
          <p:grpSp>
            <p:nvGrpSpPr>
              <p:cNvPr id="5" name="Group 38"/>
              <p:cNvGrpSpPr>
                <a:grpSpLocks/>
              </p:cNvGrpSpPr>
              <p:nvPr/>
            </p:nvGrpSpPr>
            <p:grpSpPr bwMode="auto">
              <a:xfrm>
                <a:off x="3730" y="1892"/>
                <a:ext cx="60" cy="184"/>
                <a:chOff x="2166" y="1904"/>
                <a:chExt cx="68" cy="340"/>
              </a:xfrm>
            </p:grpSpPr>
            <p:sp>
              <p:nvSpPr>
                <p:cNvPr id="276519" name="Line 39"/>
                <p:cNvSpPr>
                  <a:spLocks noChangeShapeType="1"/>
                </p:cNvSpPr>
                <p:nvPr/>
              </p:nvSpPr>
              <p:spPr bwMode="auto">
                <a:xfrm flipV="1">
                  <a:off x="2200" y="1908"/>
                  <a:ext cx="0" cy="332"/>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20" name="Line 40"/>
                <p:cNvSpPr>
                  <a:spLocks noChangeShapeType="1"/>
                </p:cNvSpPr>
                <p:nvPr/>
              </p:nvSpPr>
              <p:spPr bwMode="auto">
                <a:xfrm>
                  <a:off x="2166" y="2244"/>
                  <a:ext cx="68" cy="0"/>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21" name="Line 41"/>
                <p:cNvSpPr>
                  <a:spLocks noChangeShapeType="1"/>
                </p:cNvSpPr>
                <p:nvPr/>
              </p:nvSpPr>
              <p:spPr bwMode="auto">
                <a:xfrm>
                  <a:off x="2166" y="1904"/>
                  <a:ext cx="68" cy="0"/>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grpSp>
          <p:grpSp>
            <p:nvGrpSpPr>
              <p:cNvPr id="6" name="Group 42"/>
              <p:cNvGrpSpPr>
                <a:grpSpLocks/>
              </p:cNvGrpSpPr>
              <p:nvPr/>
            </p:nvGrpSpPr>
            <p:grpSpPr bwMode="auto">
              <a:xfrm>
                <a:off x="4270" y="2016"/>
                <a:ext cx="60" cy="184"/>
                <a:chOff x="2166" y="1904"/>
                <a:chExt cx="68" cy="340"/>
              </a:xfrm>
            </p:grpSpPr>
            <p:sp>
              <p:nvSpPr>
                <p:cNvPr id="276523" name="Line 43"/>
                <p:cNvSpPr>
                  <a:spLocks noChangeShapeType="1"/>
                </p:cNvSpPr>
                <p:nvPr/>
              </p:nvSpPr>
              <p:spPr bwMode="auto">
                <a:xfrm flipV="1">
                  <a:off x="2200" y="1908"/>
                  <a:ext cx="0" cy="332"/>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24" name="Line 44"/>
                <p:cNvSpPr>
                  <a:spLocks noChangeShapeType="1"/>
                </p:cNvSpPr>
                <p:nvPr/>
              </p:nvSpPr>
              <p:spPr bwMode="auto">
                <a:xfrm>
                  <a:off x="2166" y="2244"/>
                  <a:ext cx="68" cy="0"/>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25" name="Line 45"/>
                <p:cNvSpPr>
                  <a:spLocks noChangeShapeType="1"/>
                </p:cNvSpPr>
                <p:nvPr/>
              </p:nvSpPr>
              <p:spPr bwMode="auto">
                <a:xfrm>
                  <a:off x="2166" y="1904"/>
                  <a:ext cx="68" cy="0"/>
                </a:xfrm>
                <a:prstGeom prst="line">
                  <a:avLst/>
                </a:prstGeom>
                <a:noFill/>
                <a:ln w="2857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grpSp>
          <p:sp>
            <p:nvSpPr>
              <p:cNvPr id="276526" name="Freeform 46"/>
              <p:cNvSpPr>
                <a:spLocks/>
              </p:cNvSpPr>
              <p:nvPr/>
            </p:nvSpPr>
            <p:spPr bwMode="auto">
              <a:xfrm>
                <a:off x="3216" y="1988"/>
                <a:ext cx="1076" cy="272"/>
              </a:xfrm>
              <a:custGeom>
                <a:avLst/>
                <a:gdLst/>
                <a:ahLst/>
                <a:cxnLst>
                  <a:cxn ang="0">
                    <a:pos x="0" y="272"/>
                  </a:cxn>
                  <a:cxn ang="0">
                    <a:pos x="544" y="0"/>
                  </a:cxn>
                  <a:cxn ang="0">
                    <a:pos x="1076" y="116"/>
                  </a:cxn>
                </a:cxnLst>
                <a:rect l="0" t="0" r="r" b="b"/>
                <a:pathLst>
                  <a:path w="1076" h="272">
                    <a:moveTo>
                      <a:pt x="0" y="272"/>
                    </a:moveTo>
                    <a:lnTo>
                      <a:pt x="544" y="0"/>
                    </a:lnTo>
                    <a:lnTo>
                      <a:pt x="1076" y="116"/>
                    </a:lnTo>
                  </a:path>
                </a:pathLst>
              </a:custGeom>
              <a:noFill/>
              <a:ln w="28575" cmpd="sng">
                <a:solidFill>
                  <a:schemeClr val="tx2"/>
                </a:solidFill>
                <a:round/>
                <a:headEnd type="none" w="med" len="med"/>
                <a:tailEnd type="none" w="med" len="med"/>
              </a:ln>
              <a:effectLst/>
            </p:spPr>
            <p:txBody>
              <a:bodyPr/>
              <a:lstStyle/>
              <a:p>
                <a:pPr fontAlgn="base">
                  <a:spcBef>
                    <a:spcPct val="0"/>
                  </a:spcBef>
                  <a:spcAft>
                    <a:spcPct val="0"/>
                  </a:spcAft>
                </a:pPr>
                <a:endParaRPr lang="en-US">
                  <a:solidFill>
                    <a:prstClr val="black"/>
                  </a:solidFill>
                </a:endParaRPr>
              </a:p>
            </p:txBody>
          </p:sp>
          <p:sp>
            <p:nvSpPr>
              <p:cNvPr id="276527" name="AutoShape 47"/>
              <p:cNvSpPr>
                <a:spLocks noChangeArrowheads="1"/>
              </p:cNvSpPr>
              <p:nvPr/>
            </p:nvSpPr>
            <p:spPr bwMode="auto">
              <a:xfrm>
                <a:off x="3736" y="1964"/>
                <a:ext cx="56" cy="56"/>
              </a:xfrm>
              <a:prstGeom prst="triangle">
                <a:avLst>
                  <a:gd name="adj" fmla="val 50000"/>
                </a:avLst>
              </a:prstGeom>
              <a:solidFill>
                <a:schemeClr val="tx2"/>
              </a:solidFill>
              <a:ln w="28575">
                <a:solidFill>
                  <a:schemeClr val="tx2"/>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28" name="AutoShape 48"/>
              <p:cNvSpPr>
                <a:spLocks noChangeArrowheads="1"/>
              </p:cNvSpPr>
              <p:nvPr/>
            </p:nvSpPr>
            <p:spPr bwMode="auto">
              <a:xfrm>
                <a:off x="4272" y="2080"/>
                <a:ext cx="56" cy="56"/>
              </a:xfrm>
              <a:prstGeom prst="triangle">
                <a:avLst>
                  <a:gd name="adj" fmla="val 50000"/>
                </a:avLst>
              </a:prstGeom>
              <a:solidFill>
                <a:schemeClr val="tx2"/>
              </a:solidFill>
              <a:ln w="28575">
                <a:solidFill>
                  <a:schemeClr val="tx2"/>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grpSp>
        <p:grpSp>
          <p:nvGrpSpPr>
            <p:cNvPr id="7" name="Group 49"/>
            <p:cNvGrpSpPr>
              <a:grpSpLocks/>
            </p:cNvGrpSpPr>
            <p:nvPr/>
          </p:nvGrpSpPr>
          <p:grpSpPr bwMode="auto">
            <a:xfrm>
              <a:off x="1911350" y="2586038"/>
              <a:ext cx="3524250" cy="1822450"/>
              <a:chOff x="2110" y="1452"/>
              <a:chExt cx="2220" cy="1148"/>
            </a:xfrm>
          </p:grpSpPr>
          <p:sp>
            <p:nvSpPr>
              <p:cNvPr id="276530" name="Freeform 50"/>
              <p:cNvSpPr>
                <a:spLocks/>
              </p:cNvSpPr>
              <p:nvPr/>
            </p:nvSpPr>
            <p:spPr bwMode="auto">
              <a:xfrm>
                <a:off x="2136" y="1524"/>
                <a:ext cx="2156" cy="980"/>
              </a:xfrm>
              <a:custGeom>
                <a:avLst/>
                <a:gdLst/>
                <a:ahLst/>
                <a:cxnLst>
                  <a:cxn ang="0">
                    <a:pos x="0" y="0"/>
                  </a:cxn>
                  <a:cxn ang="0">
                    <a:pos x="536" y="560"/>
                  </a:cxn>
                  <a:cxn ang="0">
                    <a:pos x="1080" y="740"/>
                  </a:cxn>
                  <a:cxn ang="0">
                    <a:pos x="2156" y="980"/>
                  </a:cxn>
                </a:cxnLst>
                <a:rect l="0" t="0" r="r" b="b"/>
                <a:pathLst>
                  <a:path w="2156" h="980">
                    <a:moveTo>
                      <a:pt x="0" y="0"/>
                    </a:moveTo>
                    <a:lnTo>
                      <a:pt x="536" y="560"/>
                    </a:lnTo>
                    <a:lnTo>
                      <a:pt x="1080" y="740"/>
                    </a:lnTo>
                    <a:lnTo>
                      <a:pt x="2156" y="980"/>
                    </a:lnTo>
                  </a:path>
                </a:pathLst>
              </a:custGeom>
              <a:noFill/>
              <a:ln w="28575" cmpd="sng">
                <a:solidFill>
                  <a:srgbClr val="A50021"/>
                </a:solidFill>
                <a:round/>
                <a:headEnd type="none" w="med" len="med"/>
                <a:tailEnd type="none" w="med" len="med"/>
              </a:ln>
              <a:effectLst/>
            </p:spPr>
            <p:txBody>
              <a:bodyPr/>
              <a:lstStyle/>
              <a:p>
                <a:pPr fontAlgn="base">
                  <a:spcBef>
                    <a:spcPct val="0"/>
                  </a:spcBef>
                  <a:spcAft>
                    <a:spcPct val="0"/>
                  </a:spcAft>
                </a:pPr>
                <a:endParaRPr lang="en-US">
                  <a:solidFill>
                    <a:prstClr val="black"/>
                  </a:solidFill>
                </a:endParaRPr>
              </a:p>
            </p:txBody>
          </p:sp>
          <p:sp>
            <p:nvSpPr>
              <p:cNvPr id="276531" name="Rectangle 51"/>
              <p:cNvSpPr>
                <a:spLocks noChangeArrowheads="1"/>
              </p:cNvSpPr>
              <p:nvPr/>
            </p:nvSpPr>
            <p:spPr bwMode="auto">
              <a:xfrm>
                <a:off x="2112" y="1500"/>
                <a:ext cx="56" cy="56"/>
              </a:xfrm>
              <a:prstGeom prst="rect">
                <a:avLst/>
              </a:prstGeom>
              <a:solidFill>
                <a:srgbClr val="A50021"/>
              </a:solidFill>
              <a:ln w="2857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32" name="Rectangle 52"/>
              <p:cNvSpPr>
                <a:spLocks noChangeArrowheads="1"/>
              </p:cNvSpPr>
              <p:nvPr/>
            </p:nvSpPr>
            <p:spPr bwMode="auto">
              <a:xfrm>
                <a:off x="2648" y="2052"/>
                <a:ext cx="56" cy="56"/>
              </a:xfrm>
              <a:prstGeom prst="rect">
                <a:avLst/>
              </a:prstGeom>
              <a:solidFill>
                <a:srgbClr val="A50021"/>
              </a:solidFill>
              <a:ln w="2857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33" name="Rectangle 53"/>
              <p:cNvSpPr>
                <a:spLocks noChangeArrowheads="1"/>
              </p:cNvSpPr>
              <p:nvPr/>
            </p:nvSpPr>
            <p:spPr bwMode="auto">
              <a:xfrm>
                <a:off x="3188" y="2232"/>
                <a:ext cx="56" cy="56"/>
              </a:xfrm>
              <a:prstGeom prst="rect">
                <a:avLst/>
              </a:prstGeom>
              <a:solidFill>
                <a:srgbClr val="A50021"/>
              </a:solidFill>
              <a:ln w="2857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34" name="Rectangle 54"/>
              <p:cNvSpPr>
                <a:spLocks noChangeArrowheads="1"/>
              </p:cNvSpPr>
              <p:nvPr/>
            </p:nvSpPr>
            <p:spPr bwMode="auto">
              <a:xfrm>
                <a:off x="3728" y="2360"/>
                <a:ext cx="56" cy="56"/>
              </a:xfrm>
              <a:prstGeom prst="rect">
                <a:avLst/>
              </a:prstGeom>
              <a:solidFill>
                <a:srgbClr val="A50021"/>
              </a:solidFill>
              <a:ln w="2857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35" name="Rectangle 55"/>
              <p:cNvSpPr>
                <a:spLocks noChangeArrowheads="1"/>
              </p:cNvSpPr>
              <p:nvPr/>
            </p:nvSpPr>
            <p:spPr bwMode="auto">
              <a:xfrm>
                <a:off x="4264" y="2472"/>
                <a:ext cx="56" cy="56"/>
              </a:xfrm>
              <a:prstGeom prst="rect">
                <a:avLst/>
              </a:prstGeom>
              <a:solidFill>
                <a:srgbClr val="A50021"/>
              </a:solidFill>
              <a:ln w="2857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grpSp>
            <p:nvGrpSpPr>
              <p:cNvPr id="8" name="Group 56"/>
              <p:cNvGrpSpPr>
                <a:grpSpLocks/>
              </p:cNvGrpSpPr>
              <p:nvPr/>
            </p:nvGrpSpPr>
            <p:grpSpPr bwMode="auto">
              <a:xfrm>
                <a:off x="2110" y="1452"/>
                <a:ext cx="56" cy="156"/>
                <a:chOff x="2166" y="1904"/>
                <a:chExt cx="68" cy="340"/>
              </a:xfrm>
            </p:grpSpPr>
            <p:sp>
              <p:nvSpPr>
                <p:cNvPr id="276537" name="Line 57"/>
                <p:cNvSpPr>
                  <a:spLocks noChangeShapeType="1"/>
                </p:cNvSpPr>
                <p:nvPr/>
              </p:nvSpPr>
              <p:spPr bwMode="auto">
                <a:xfrm flipV="1">
                  <a:off x="2200" y="1908"/>
                  <a:ext cx="0" cy="332"/>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38" name="Line 58"/>
                <p:cNvSpPr>
                  <a:spLocks noChangeShapeType="1"/>
                </p:cNvSpPr>
                <p:nvPr/>
              </p:nvSpPr>
              <p:spPr bwMode="auto">
                <a:xfrm>
                  <a:off x="2166" y="224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39" name="Line 59"/>
                <p:cNvSpPr>
                  <a:spLocks noChangeShapeType="1"/>
                </p:cNvSpPr>
                <p:nvPr/>
              </p:nvSpPr>
              <p:spPr bwMode="auto">
                <a:xfrm>
                  <a:off x="2166" y="190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grpSp>
          <p:grpSp>
            <p:nvGrpSpPr>
              <p:cNvPr id="9" name="Group 60"/>
              <p:cNvGrpSpPr>
                <a:grpSpLocks/>
              </p:cNvGrpSpPr>
              <p:nvPr/>
            </p:nvGrpSpPr>
            <p:grpSpPr bwMode="auto">
              <a:xfrm>
                <a:off x="2650" y="1992"/>
                <a:ext cx="60" cy="184"/>
                <a:chOff x="2166" y="1904"/>
                <a:chExt cx="68" cy="340"/>
              </a:xfrm>
            </p:grpSpPr>
            <p:sp>
              <p:nvSpPr>
                <p:cNvPr id="276541" name="Line 61"/>
                <p:cNvSpPr>
                  <a:spLocks noChangeShapeType="1"/>
                </p:cNvSpPr>
                <p:nvPr/>
              </p:nvSpPr>
              <p:spPr bwMode="auto">
                <a:xfrm flipV="1">
                  <a:off x="2200" y="1908"/>
                  <a:ext cx="0" cy="332"/>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42" name="Line 62"/>
                <p:cNvSpPr>
                  <a:spLocks noChangeShapeType="1"/>
                </p:cNvSpPr>
                <p:nvPr/>
              </p:nvSpPr>
              <p:spPr bwMode="auto">
                <a:xfrm>
                  <a:off x="2166" y="224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43" name="Line 63"/>
                <p:cNvSpPr>
                  <a:spLocks noChangeShapeType="1"/>
                </p:cNvSpPr>
                <p:nvPr/>
              </p:nvSpPr>
              <p:spPr bwMode="auto">
                <a:xfrm>
                  <a:off x="2166" y="190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grpSp>
          <p:grpSp>
            <p:nvGrpSpPr>
              <p:cNvPr id="10" name="Group 64"/>
              <p:cNvGrpSpPr>
                <a:grpSpLocks/>
              </p:cNvGrpSpPr>
              <p:nvPr/>
            </p:nvGrpSpPr>
            <p:grpSpPr bwMode="auto">
              <a:xfrm>
                <a:off x="3190" y="2180"/>
                <a:ext cx="52" cy="176"/>
                <a:chOff x="2166" y="1904"/>
                <a:chExt cx="68" cy="340"/>
              </a:xfrm>
            </p:grpSpPr>
            <p:sp>
              <p:nvSpPr>
                <p:cNvPr id="276545" name="Line 65"/>
                <p:cNvSpPr>
                  <a:spLocks noChangeShapeType="1"/>
                </p:cNvSpPr>
                <p:nvPr/>
              </p:nvSpPr>
              <p:spPr bwMode="auto">
                <a:xfrm flipV="1">
                  <a:off x="2200" y="1908"/>
                  <a:ext cx="0" cy="332"/>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46" name="Line 66"/>
                <p:cNvSpPr>
                  <a:spLocks noChangeShapeType="1"/>
                </p:cNvSpPr>
                <p:nvPr/>
              </p:nvSpPr>
              <p:spPr bwMode="auto">
                <a:xfrm>
                  <a:off x="2166" y="224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47" name="Line 67"/>
                <p:cNvSpPr>
                  <a:spLocks noChangeShapeType="1"/>
                </p:cNvSpPr>
                <p:nvPr/>
              </p:nvSpPr>
              <p:spPr bwMode="auto">
                <a:xfrm>
                  <a:off x="2166" y="190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grpSp>
          <p:grpSp>
            <p:nvGrpSpPr>
              <p:cNvPr id="11" name="Group 68"/>
              <p:cNvGrpSpPr>
                <a:grpSpLocks/>
              </p:cNvGrpSpPr>
              <p:nvPr/>
            </p:nvGrpSpPr>
            <p:grpSpPr bwMode="auto">
              <a:xfrm>
                <a:off x="3734" y="2300"/>
                <a:ext cx="56" cy="180"/>
                <a:chOff x="2166" y="1904"/>
                <a:chExt cx="68" cy="340"/>
              </a:xfrm>
            </p:grpSpPr>
            <p:sp>
              <p:nvSpPr>
                <p:cNvPr id="276549" name="Line 69"/>
                <p:cNvSpPr>
                  <a:spLocks noChangeShapeType="1"/>
                </p:cNvSpPr>
                <p:nvPr/>
              </p:nvSpPr>
              <p:spPr bwMode="auto">
                <a:xfrm flipV="1">
                  <a:off x="2200" y="1908"/>
                  <a:ext cx="0" cy="332"/>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0" name="Line 70"/>
                <p:cNvSpPr>
                  <a:spLocks noChangeShapeType="1"/>
                </p:cNvSpPr>
                <p:nvPr/>
              </p:nvSpPr>
              <p:spPr bwMode="auto">
                <a:xfrm>
                  <a:off x="2166" y="224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1" name="Line 71"/>
                <p:cNvSpPr>
                  <a:spLocks noChangeShapeType="1"/>
                </p:cNvSpPr>
                <p:nvPr/>
              </p:nvSpPr>
              <p:spPr bwMode="auto">
                <a:xfrm>
                  <a:off x="2166" y="190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grpSp>
          <p:grpSp>
            <p:nvGrpSpPr>
              <p:cNvPr id="12" name="Group 72"/>
              <p:cNvGrpSpPr>
                <a:grpSpLocks/>
              </p:cNvGrpSpPr>
              <p:nvPr/>
            </p:nvGrpSpPr>
            <p:grpSpPr bwMode="auto">
              <a:xfrm>
                <a:off x="4274" y="2416"/>
                <a:ext cx="56" cy="184"/>
                <a:chOff x="2166" y="1904"/>
                <a:chExt cx="68" cy="340"/>
              </a:xfrm>
            </p:grpSpPr>
            <p:sp>
              <p:nvSpPr>
                <p:cNvPr id="276553" name="Line 73"/>
                <p:cNvSpPr>
                  <a:spLocks noChangeShapeType="1"/>
                </p:cNvSpPr>
                <p:nvPr/>
              </p:nvSpPr>
              <p:spPr bwMode="auto">
                <a:xfrm flipV="1">
                  <a:off x="2200" y="1908"/>
                  <a:ext cx="0" cy="332"/>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4" name="Line 74"/>
                <p:cNvSpPr>
                  <a:spLocks noChangeShapeType="1"/>
                </p:cNvSpPr>
                <p:nvPr/>
              </p:nvSpPr>
              <p:spPr bwMode="auto">
                <a:xfrm>
                  <a:off x="2166" y="224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5" name="Line 75"/>
                <p:cNvSpPr>
                  <a:spLocks noChangeShapeType="1"/>
                </p:cNvSpPr>
                <p:nvPr/>
              </p:nvSpPr>
              <p:spPr bwMode="auto">
                <a:xfrm>
                  <a:off x="2166" y="1904"/>
                  <a:ext cx="68" cy="0"/>
                </a:xfrm>
                <a:prstGeom prst="line">
                  <a:avLst/>
                </a:prstGeom>
                <a:noFill/>
                <a:ln w="2857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grpSp>
        </p:grpSp>
        <p:sp>
          <p:nvSpPr>
            <p:cNvPr id="276556" name="Line 76"/>
            <p:cNvSpPr>
              <a:spLocks noChangeShapeType="1"/>
            </p:cNvSpPr>
            <p:nvPr/>
          </p:nvSpPr>
          <p:spPr bwMode="auto">
            <a:xfrm flipV="1">
              <a:off x="1955800" y="2589213"/>
              <a:ext cx="0" cy="241300"/>
            </a:xfrm>
            <a:prstGeom prst="line">
              <a:avLst/>
            </a:prstGeom>
            <a:noFill/>
            <a:ln w="952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7" name="Line 77"/>
            <p:cNvSpPr>
              <a:spLocks noChangeShapeType="1"/>
            </p:cNvSpPr>
            <p:nvPr/>
          </p:nvSpPr>
          <p:spPr bwMode="auto">
            <a:xfrm>
              <a:off x="1911350" y="2833688"/>
              <a:ext cx="88900" cy="0"/>
            </a:xfrm>
            <a:prstGeom prst="line">
              <a:avLst/>
            </a:prstGeom>
            <a:noFill/>
            <a:ln w="952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8" name="Line 78"/>
            <p:cNvSpPr>
              <a:spLocks noChangeShapeType="1"/>
            </p:cNvSpPr>
            <p:nvPr/>
          </p:nvSpPr>
          <p:spPr bwMode="auto">
            <a:xfrm>
              <a:off x="1911350" y="2586038"/>
              <a:ext cx="88900" cy="0"/>
            </a:xfrm>
            <a:prstGeom prst="line">
              <a:avLst/>
            </a:prstGeom>
            <a:noFill/>
            <a:ln w="952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59" name="Text Box 79"/>
            <p:cNvSpPr txBox="1">
              <a:spLocks noChangeArrowheads="1"/>
            </p:cNvSpPr>
            <p:nvPr/>
          </p:nvSpPr>
          <p:spPr bwMode="auto">
            <a:xfrm rot="10800000">
              <a:off x="729119" y="2198688"/>
              <a:ext cx="430887" cy="3035300"/>
            </a:xfrm>
            <a:prstGeom prst="rect">
              <a:avLst/>
            </a:prstGeom>
            <a:noFill/>
            <a:ln w="9525">
              <a:noFill/>
              <a:miter lim="800000"/>
              <a:headEnd/>
              <a:tailEnd/>
            </a:ln>
            <a:effectLst/>
          </p:spPr>
          <p:txBody>
            <a:bodyPr vert="eaVert">
              <a:spAutoFit/>
            </a:bodyPr>
            <a:lstStyle/>
            <a:p>
              <a:pPr algn="r" fontAlgn="base">
                <a:spcBef>
                  <a:spcPct val="50000"/>
                </a:spcBef>
                <a:spcAft>
                  <a:spcPct val="0"/>
                </a:spcAft>
              </a:pPr>
              <a:r>
                <a:rPr lang="en-US" sz="1600">
                  <a:solidFill>
                    <a:prstClr val="black"/>
                  </a:solidFill>
                </a:rPr>
                <a:t>Mean NPI-D (SEM) score</a:t>
              </a:r>
            </a:p>
          </p:txBody>
        </p:sp>
        <p:sp>
          <p:nvSpPr>
            <p:cNvPr id="276560" name="Text Box 80"/>
            <p:cNvSpPr txBox="1">
              <a:spLocks noChangeArrowheads="1"/>
            </p:cNvSpPr>
            <p:nvPr/>
          </p:nvSpPr>
          <p:spPr bwMode="auto">
            <a:xfrm>
              <a:off x="2409825" y="2976563"/>
              <a:ext cx="906463"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p &lt;.001</a:t>
              </a:r>
            </a:p>
          </p:txBody>
        </p:sp>
        <p:sp>
          <p:nvSpPr>
            <p:cNvPr id="276561" name="Text Box 81"/>
            <p:cNvSpPr txBox="1">
              <a:spLocks noChangeArrowheads="1"/>
            </p:cNvSpPr>
            <p:nvPr/>
          </p:nvSpPr>
          <p:spPr bwMode="auto">
            <a:xfrm>
              <a:off x="4025900" y="4316413"/>
              <a:ext cx="906463"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p &lt;.05</a:t>
              </a:r>
            </a:p>
          </p:txBody>
        </p:sp>
        <p:sp>
          <p:nvSpPr>
            <p:cNvPr id="276562" name="Text Box 82"/>
            <p:cNvSpPr txBox="1">
              <a:spLocks noChangeArrowheads="1"/>
            </p:cNvSpPr>
            <p:nvPr/>
          </p:nvSpPr>
          <p:spPr bwMode="auto">
            <a:xfrm>
              <a:off x="3171825" y="3192463"/>
              <a:ext cx="906463"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p &lt;.001</a:t>
              </a:r>
            </a:p>
          </p:txBody>
        </p:sp>
        <p:sp>
          <p:nvSpPr>
            <p:cNvPr id="276563" name="Text Box 83"/>
            <p:cNvSpPr txBox="1">
              <a:spLocks noChangeArrowheads="1"/>
            </p:cNvSpPr>
            <p:nvPr/>
          </p:nvSpPr>
          <p:spPr bwMode="auto">
            <a:xfrm>
              <a:off x="4921250" y="4418013"/>
              <a:ext cx="906463"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p &lt;.05</a:t>
              </a:r>
            </a:p>
          </p:txBody>
        </p:sp>
        <p:sp>
          <p:nvSpPr>
            <p:cNvPr id="276564" name="Text Box 84"/>
            <p:cNvSpPr txBox="1">
              <a:spLocks noChangeArrowheads="1"/>
            </p:cNvSpPr>
            <p:nvPr/>
          </p:nvSpPr>
          <p:spPr bwMode="auto">
            <a:xfrm>
              <a:off x="2531595" y="5902793"/>
              <a:ext cx="2476500"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dirty="0">
                  <a:solidFill>
                    <a:prstClr val="black"/>
                  </a:solidFill>
                </a:rPr>
                <a:t>Study Week</a:t>
              </a:r>
            </a:p>
          </p:txBody>
        </p:sp>
        <p:sp>
          <p:nvSpPr>
            <p:cNvPr id="276565" name="Text Box 85"/>
            <p:cNvSpPr txBox="1">
              <a:spLocks noChangeArrowheads="1"/>
            </p:cNvSpPr>
            <p:nvPr/>
          </p:nvSpPr>
          <p:spPr bwMode="auto">
            <a:xfrm>
              <a:off x="1801813" y="2097088"/>
              <a:ext cx="958850"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N=134</a:t>
              </a:r>
            </a:p>
          </p:txBody>
        </p:sp>
        <p:sp>
          <p:nvSpPr>
            <p:cNvPr id="276566" name="Text Box 86"/>
            <p:cNvSpPr txBox="1">
              <a:spLocks noChangeArrowheads="1"/>
            </p:cNvSpPr>
            <p:nvPr/>
          </p:nvSpPr>
          <p:spPr bwMode="auto">
            <a:xfrm>
              <a:off x="5511800" y="3459163"/>
              <a:ext cx="2314575" cy="336550"/>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a:solidFill>
                    <a:prstClr val="black"/>
                  </a:solidFill>
                </a:rPr>
                <a:t>N=45 (82% complete)</a:t>
              </a:r>
            </a:p>
          </p:txBody>
        </p:sp>
        <p:sp>
          <p:nvSpPr>
            <p:cNvPr id="276567" name="Text Box 87"/>
            <p:cNvSpPr txBox="1">
              <a:spLocks noChangeArrowheads="1"/>
            </p:cNvSpPr>
            <p:nvPr/>
          </p:nvSpPr>
          <p:spPr bwMode="auto">
            <a:xfrm>
              <a:off x="5419725" y="4135438"/>
              <a:ext cx="2406650"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N=35 (85% complete)</a:t>
              </a:r>
            </a:p>
          </p:txBody>
        </p:sp>
        <p:sp>
          <p:nvSpPr>
            <p:cNvPr id="276568" name="Text Box 88"/>
            <p:cNvSpPr txBox="1">
              <a:spLocks noChangeArrowheads="1"/>
            </p:cNvSpPr>
            <p:nvPr/>
          </p:nvSpPr>
          <p:spPr bwMode="auto">
            <a:xfrm>
              <a:off x="3187700" y="4081463"/>
              <a:ext cx="958850"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a:solidFill>
                    <a:prstClr val="black"/>
                  </a:solidFill>
                </a:rPr>
                <a:t>N=96</a:t>
              </a:r>
            </a:p>
          </p:txBody>
        </p:sp>
        <p:sp>
          <p:nvSpPr>
            <p:cNvPr id="276569" name="Text Box 89"/>
            <p:cNvSpPr txBox="1">
              <a:spLocks noChangeArrowheads="1"/>
            </p:cNvSpPr>
            <p:nvPr/>
          </p:nvSpPr>
          <p:spPr bwMode="auto">
            <a:xfrm>
              <a:off x="5545885" y="2316910"/>
              <a:ext cx="1760537" cy="703262"/>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dirty="0">
                  <a:solidFill>
                    <a:prstClr val="black"/>
                  </a:solidFill>
                </a:rPr>
                <a:t>Donepezil</a:t>
              </a:r>
            </a:p>
            <a:p>
              <a:pPr fontAlgn="base">
                <a:spcBef>
                  <a:spcPct val="50000"/>
                </a:spcBef>
                <a:spcAft>
                  <a:spcPct val="0"/>
                </a:spcAft>
              </a:pPr>
              <a:r>
                <a:rPr lang="en-US" sz="1600" dirty="0">
                  <a:solidFill>
                    <a:prstClr val="black"/>
                  </a:solidFill>
                </a:rPr>
                <a:t>Placebo</a:t>
              </a:r>
            </a:p>
          </p:txBody>
        </p:sp>
        <p:sp>
          <p:nvSpPr>
            <p:cNvPr id="276570" name="Line 90"/>
            <p:cNvSpPr>
              <a:spLocks noChangeShapeType="1"/>
            </p:cNvSpPr>
            <p:nvPr/>
          </p:nvSpPr>
          <p:spPr bwMode="auto">
            <a:xfrm>
              <a:off x="6999288" y="2468563"/>
              <a:ext cx="522287" cy="0"/>
            </a:xfrm>
            <a:prstGeom prst="line">
              <a:avLst/>
            </a:prstGeom>
            <a:noFill/>
            <a:ln w="9525">
              <a:solidFill>
                <a:srgbClr val="A50021"/>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71" name="Rectangle 91"/>
            <p:cNvSpPr>
              <a:spLocks noChangeArrowheads="1"/>
            </p:cNvSpPr>
            <p:nvPr/>
          </p:nvSpPr>
          <p:spPr bwMode="auto">
            <a:xfrm>
              <a:off x="7199313" y="2422525"/>
              <a:ext cx="101600" cy="92075"/>
            </a:xfrm>
            <a:prstGeom prst="rect">
              <a:avLst/>
            </a:prstGeom>
            <a:solidFill>
              <a:srgbClr val="A50021"/>
            </a:solidFill>
            <a:ln w="9525">
              <a:solidFill>
                <a:srgbClr val="A5002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72" name="Line 92"/>
            <p:cNvSpPr>
              <a:spLocks noChangeShapeType="1"/>
            </p:cNvSpPr>
            <p:nvPr/>
          </p:nvSpPr>
          <p:spPr bwMode="auto">
            <a:xfrm>
              <a:off x="6999288" y="2841625"/>
              <a:ext cx="522287" cy="0"/>
            </a:xfrm>
            <a:prstGeom prst="line">
              <a:avLst/>
            </a:prstGeom>
            <a:noFill/>
            <a:ln w="9525">
              <a:solidFill>
                <a:schemeClr val="tx2"/>
              </a:solidFill>
              <a:round/>
              <a:headEnd/>
              <a:tailEnd/>
            </a:ln>
            <a:effectLst/>
          </p:spPr>
          <p:txBody>
            <a:bodyPr/>
            <a:lstStyle/>
            <a:p>
              <a:pPr fontAlgn="base">
                <a:spcBef>
                  <a:spcPct val="0"/>
                </a:spcBef>
                <a:spcAft>
                  <a:spcPct val="0"/>
                </a:spcAft>
              </a:pPr>
              <a:endParaRPr lang="en-US">
                <a:solidFill>
                  <a:prstClr val="black"/>
                </a:solidFill>
              </a:endParaRPr>
            </a:p>
          </p:txBody>
        </p:sp>
        <p:sp>
          <p:nvSpPr>
            <p:cNvPr id="276573" name="AutoShape 93"/>
            <p:cNvSpPr>
              <a:spLocks noChangeArrowheads="1"/>
            </p:cNvSpPr>
            <p:nvPr/>
          </p:nvSpPr>
          <p:spPr bwMode="auto">
            <a:xfrm>
              <a:off x="7199313" y="2790825"/>
              <a:ext cx="90487" cy="101600"/>
            </a:xfrm>
            <a:prstGeom prst="triangle">
              <a:avLst>
                <a:gd name="adj" fmla="val 50000"/>
              </a:avLst>
            </a:prstGeom>
            <a:solidFill>
              <a:schemeClr val="tx2"/>
            </a:solidFill>
            <a:ln w="9525">
              <a:solidFill>
                <a:schemeClr val="tx2"/>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276574" name="Text Box 94"/>
            <p:cNvSpPr txBox="1">
              <a:spLocks noChangeArrowheads="1"/>
            </p:cNvSpPr>
            <p:nvPr/>
          </p:nvSpPr>
          <p:spPr bwMode="auto">
            <a:xfrm>
              <a:off x="1579358" y="1718161"/>
              <a:ext cx="2089000" cy="369332"/>
            </a:xfrm>
            <a:prstGeom prst="rect">
              <a:avLst/>
            </a:prstGeom>
            <a:solidFill>
              <a:srgbClr val="92D050"/>
            </a:solidFill>
            <a:ln w="9525">
              <a:noFill/>
              <a:miter lim="800000"/>
              <a:headEnd/>
              <a:tailEnd/>
            </a:ln>
            <a:effectLst/>
          </p:spPr>
          <p:txBody>
            <a:bodyPr wrap="square">
              <a:spAutoFit/>
            </a:bodyPr>
            <a:lstStyle/>
            <a:p>
              <a:pPr fontAlgn="base">
                <a:spcBef>
                  <a:spcPct val="50000"/>
                </a:spcBef>
                <a:spcAft>
                  <a:spcPct val="0"/>
                </a:spcAft>
              </a:pPr>
              <a:r>
                <a:rPr lang="en-US" dirty="0">
                  <a:solidFill>
                    <a:prstClr val="black"/>
                  </a:solidFill>
                </a:rPr>
                <a:t>Open Label</a:t>
              </a:r>
            </a:p>
          </p:txBody>
        </p:sp>
        <p:sp>
          <p:nvSpPr>
            <p:cNvPr id="276575" name="Text Box 95"/>
            <p:cNvSpPr txBox="1">
              <a:spLocks noChangeArrowheads="1"/>
            </p:cNvSpPr>
            <p:nvPr/>
          </p:nvSpPr>
          <p:spPr bwMode="auto">
            <a:xfrm>
              <a:off x="3654499" y="1713752"/>
              <a:ext cx="1771650" cy="369332"/>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en-US" dirty="0" smtClean="0">
                  <a:solidFill>
                    <a:prstClr val="black"/>
                  </a:solidFill>
                </a:rPr>
                <a:t>Double Blind</a:t>
              </a:r>
              <a:endParaRPr lang="en-US" sz="2000" dirty="0">
                <a:solidFill>
                  <a:prstClr val="black"/>
                </a:solidFill>
              </a:endParaRPr>
            </a:p>
          </p:txBody>
        </p:sp>
        <p:sp>
          <p:nvSpPr>
            <p:cNvPr id="96" name="Rectangle 95"/>
            <p:cNvSpPr/>
            <p:nvPr/>
          </p:nvSpPr>
          <p:spPr bwMode="auto">
            <a:xfrm>
              <a:off x="1581373" y="5077608"/>
              <a:ext cx="2054711" cy="2259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4400" smtClean="0">
                <a:solidFill>
                  <a:prstClr val="white"/>
                </a:solidFill>
              </a:endParaRPr>
            </a:p>
          </p:txBody>
        </p:sp>
      </p:grpSp>
    </p:spTree>
    <p:extLst>
      <p:ext uri="{BB962C8B-B14F-4D97-AF65-F5344CB8AC3E}">
        <p14:creationId xmlns:p14="http://schemas.microsoft.com/office/powerpoint/2010/main" val="3301822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81000" y="864632"/>
            <a:ext cx="8661400" cy="1143000"/>
          </a:xfrm>
        </p:spPr>
        <p:txBody>
          <a:bodyPr/>
          <a:lstStyle/>
          <a:p>
            <a:r>
              <a:rPr lang="en-US" sz="2800" dirty="0" smtClean="0"/>
              <a:t>Delay </a:t>
            </a:r>
            <a:r>
              <a:rPr lang="en-US" sz="2800" dirty="0"/>
              <a:t>to Nursing Home </a:t>
            </a:r>
            <a:r>
              <a:rPr lang="en-US" sz="2800" dirty="0" smtClean="0"/>
              <a:t>Placement (NHP)</a:t>
            </a:r>
            <a:endParaRPr lang="en-US" sz="2800" dirty="0"/>
          </a:p>
        </p:txBody>
      </p:sp>
      <p:sp>
        <p:nvSpPr>
          <p:cNvPr id="281603" name="Rectangle 3"/>
          <p:cNvSpPr>
            <a:spLocks noGrp="1" noChangeArrowheads="1"/>
          </p:cNvSpPr>
          <p:nvPr>
            <p:ph type="body" idx="1"/>
          </p:nvPr>
        </p:nvSpPr>
        <p:spPr>
          <a:xfrm>
            <a:off x="1752600" y="1432997"/>
            <a:ext cx="7391400" cy="5260975"/>
          </a:xfrm>
        </p:spPr>
        <p:txBody>
          <a:bodyPr/>
          <a:lstStyle/>
          <a:p>
            <a:pPr>
              <a:spcAft>
                <a:spcPts val="600"/>
              </a:spcAft>
            </a:pPr>
            <a:r>
              <a:rPr lang="en-US" sz="2400" dirty="0" smtClean="0">
                <a:latin typeface="Calibri" pitchFamily="34" charset="0"/>
              </a:rPr>
              <a:t>Eight (of 9) published studies report delayed admission or reduced risk for NHP with drug treatment</a:t>
            </a:r>
          </a:p>
          <a:p>
            <a:pPr lvl="1">
              <a:spcAft>
                <a:spcPts val="600"/>
              </a:spcAft>
            </a:pPr>
            <a:r>
              <a:rPr lang="en-US" sz="2000" dirty="0" smtClean="0">
                <a:latin typeface="Calibri" pitchFamily="34" charset="0"/>
              </a:rPr>
              <a:t>Risk reduction is 28% at 1 year, 21% at 2 years, and is indistinguishable after three years</a:t>
            </a:r>
            <a:r>
              <a:rPr lang="en-US" sz="2000" baseline="30000" dirty="0" smtClean="0">
                <a:latin typeface="Calibri" pitchFamily="34" charset="0"/>
              </a:rPr>
              <a:t>2</a:t>
            </a:r>
          </a:p>
          <a:p>
            <a:pPr>
              <a:spcAft>
                <a:spcPts val="600"/>
              </a:spcAft>
            </a:pPr>
            <a:r>
              <a:rPr lang="en-US" sz="2400" dirty="0" smtClean="0">
                <a:latin typeface="Calibri" pitchFamily="34" charset="0"/>
              </a:rPr>
              <a:t>Caregiver support also delays NHP, but do not add to the medicine’s effects</a:t>
            </a:r>
            <a:r>
              <a:rPr lang="en-US" sz="2400" baseline="30000" dirty="0" smtClean="0">
                <a:latin typeface="Calibri" pitchFamily="34" charset="0"/>
              </a:rPr>
              <a:t>3</a:t>
            </a:r>
          </a:p>
          <a:p>
            <a:pPr>
              <a:spcAft>
                <a:spcPts val="600"/>
              </a:spcAft>
            </a:pPr>
            <a:r>
              <a:rPr lang="en-US" sz="2400" dirty="0" smtClean="0">
                <a:latin typeface="Calibri" pitchFamily="34" charset="0"/>
              </a:rPr>
              <a:t>Many confounding factors influence these studies</a:t>
            </a:r>
          </a:p>
          <a:p>
            <a:pPr>
              <a:spcAft>
                <a:spcPts val="600"/>
              </a:spcAft>
            </a:pPr>
            <a:r>
              <a:rPr lang="en-US" sz="2400" dirty="0" smtClean="0">
                <a:latin typeface="Calibri" pitchFamily="34" charset="0"/>
              </a:rPr>
              <a:t>All delayed NHP results probably reflect access to consistent dementia care and quality of family interactions</a:t>
            </a:r>
          </a:p>
        </p:txBody>
      </p:sp>
      <p:sp>
        <p:nvSpPr>
          <p:cNvPr id="4" name="TextBox 3"/>
          <p:cNvSpPr txBox="1"/>
          <p:nvPr/>
        </p:nvSpPr>
        <p:spPr>
          <a:xfrm>
            <a:off x="4480559" y="6119336"/>
            <a:ext cx="5405718" cy="738664"/>
          </a:xfrm>
          <a:prstGeom prst="rect">
            <a:avLst/>
          </a:prstGeom>
          <a:noFill/>
        </p:spPr>
        <p:txBody>
          <a:bodyPr wrap="square" rtlCol="0">
            <a:spAutoFit/>
          </a:bodyPr>
          <a:lstStyle/>
          <a:p>
            <a:pPr marL="342900" indent="-342900" fontAlgn="base">
              <a:spcBef>
                <a:spcPct val="0"/>
              </a:spcBef>
              <a:spcAft>
                <a:spcPct val="0"/>
              </a:spcAft>
            </a:pPr>
            <a:r>
              <a:rPr lang="en-US" sz="1400" baseline="30000" dirty="0" smtClean="0">
                <a:solidFill>
                  <a:prstClr val="black"/>
                </a:solidFill>
              </a:rPr>
              <a:t>1 </a:t>
            </a:r>
            <a:r>
              <a:rPr lang="en-US" sz="1400" dirty="0" smtClean="0">
                <a:solidFill>
                  <a:prstClr val="black"/>
                </a:solidFill>
              </a:rPr>
              <a:t>Lopez et al. </a:t>
            </a:r>
            <a:r>
              <a:rPr lang="en-US" sz="1400" i="1" dirty="0" smtClean="0">
                <a:solidFill>
                  <a:prstClr val="black"/>
                </a:solidFill>
              </a:rPr>
              <a:t>JNNP</a:t>
            </a:r>
            <a:r>
              <a:rPr lang="en-US" sz="1400" dirty="0" smtClean="0">
                <a:solidFill>
                  <a:prstClr val="black"/>
                </a:solidFill>
              </a:rPr>
              <a:t> 2002;72:310-314 (II-2)</a:t>
            </a:r>
          </a:p>
          <a:p>
            <a:pPr marL="342900" indent="-342900" fontAlgn="base">
              <a:spcBef>
                <a:spcPct val="0"/>
              </a:spcBef>
              <a:spcAft>
                <a:spcPct val="0"/>
              </a:spcAft>
            </a:pPr>
            <a:r>
              <a:rPr lang="en-US" sz="1400" baseline="30000" dirty="0" smtClean="0">
                <a:solidFill>
                  <a:prstClr val="black"/>
                </a:solidFill>
              </a:rPr>
              <a:t>2 </a:t>
            </a:r>
            <a:r>
              <a:rPr lang="en-US" sz="1400" dirty="0" smtClean="0">
                <a:solidFill>
                  <a:prstClr val="black"/>
                </a:solidFill>
              </a:rPr>
              <a:t>Becker M. et al </a:t>
            </a:r>
            <a:r>
              <a:rPr lang="en-US" sz="1400" i="1" dirty="0" smtClean="0">
                <a:solidFill>
                  <a:prstClr val="black"/>
                </a:solidFill>
              </a:rPr>
              <a:t>ADAD</a:t>
            </a:r>
            <a:r>
              <a:rPr lang="en-US" sz="1400" dirty="0" smtClean="0">
                <a:solidFill>
                  <a:prstClr val="black"/>
                </a:solidFill>
              </a:rPr>
              <a:t> 2006;20:147-52 (II-2)</a:t>
            </a:r>
          </a:p>
          <a:p>
            <a:pPr marL="342900" indent="-342900" fontAlgn="base">
              <a:spcBef>
                <a:spcPct val="0"/>
              </a:spcBef>
              <a:spcAft>
                <a:spcPct val="0"/>
              </a:spcAft>
            </a:pPr>
            <a:r>
              <a:rPr lang="en-US" sz="1400" baseline="30000" dirty="0" smtClean="0">
                <a:solidFill>
                  <a:prstClr val="black"/>
                </a:solidFill>
              </a:rPr>
              <a:t>3</a:t>
            </a:r>
            <a:r>
              <a:rPr lang="en-US" sz="1400" dirty="0" smtClean="0">
                <a:solidFill>
                  <a:prstClr val="black"/>
                </a:solidFill>
              </a:rPr>
              <a:t>Brodaty H. </a:t>
            </a:r>
            <a:r>
              <a:rPr lang="pl-PL" sz="1400" i="1" dirty="0" smtClean="0">
                <a:solidFill>
                  <a:prstClr val="black"/>
                </a:solidFill>
              </a:rPr>
              <a:t>Am J Geriatr Psychiatry</a:t>
            </a:r>
            <a:r>
              <a:rPr lang="pl-PL" sz="1400" dirty="0" smtClean="0">
                <a:solidFill>
                  <a:prstClr val="black"/>
                </a:solidFill>
              </a:rPr>
              <a:t>. 2009 </a:t>
            </a:r>
            <a:r>
              <a:rPr lang="en-US" sz="1400" dirty="0" smtClean="0">
                <a:solidFill>
                  <a:prstClr val="black"/>
                </a:solidFill>
              </a:rPr>
              <a:t>;</a:t>
            </a:r>
            <a:r>
              <a:rPr lang="pl-PL" sz="1400" dirty="0" smtClean="0">
                <a:solidFill>
                  <a:prstClr val="black"/>
                </a:solidFill>
              </a:rPr>
              <a:t>17:734-43</a:t>
            </a:r>
            <a:endParaRPr lang="en-US" sz="1400" dirty="0">
              <a:solidFill>
                <a:prstClr val="black"/>
              </a:solidFill>
            </a:endParaRPr>
          </a:p>
        </p:txBody>
      </p:sp>
      <p:pic>
        <p:nvPicPr>
          <p:cNvPr id="31747" name="Picture 3" descr="C:\Documents and Settings\Administrator\Local Settings\Temporary Internet Files\Content.IE5\T7Y1N593\MC900279982[1].wmf"/>
          <p:cNvPicPr>
            <a:picLocks noChangeAspect="1" noChangeArrowheads="1"/>
          </p:cNvPicPr>
          <p:nvPr/>
        </p:nvPicPr>
        <p:blipFill>
          <a:blip r:embed="rId2"/>
          <a:srcRect/>
          <a:stretch>
            <a:fillRect/>
          </a:stretch>
        </p:blipFill>
        <p:spPr bwMode="auto">
          <a:xfrm>
            <a:off x="228600" y="4724400"/>
            <a:ext cx="1815084" cy="1243584"/>
          </a:xfrm>
          <a:prstGeom prst="rect">
            <a:avLst/>
          </a:prstGeom>
          <a:noFill/>
        </p:spPr>
      </p:pic>
    </p:spTree>
    <p:extLst>
      <p:ext uri="{BB962C8B-B14F-4D97-AF65-F5344CB8AC3E}">
        <p14:creationId xmlns:p14="http://schemas.microsoft.com/office/powerpoint/2010/main" val="3769576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18207"/>
            <a:ext cx="8466083" cy="980965"/>
          </a:xfrm>
        </p:spPr>
        <p:txBody>
          <a:bodyPr/>
          <a:lstStyle/>
          <a:p>
            <a:r>
              <a:rPr lang="en-US" dirty="0" smtClean="0"/>
              <a:t>There are more than 50 Current Clinical Trials in Alzheimer’s Disease and Mild Cognitive Impairment</a:t>
            </a:r>
            <a:endParaRPr lang="en-US" dirty="0"/>
          </a:p>
        </p:txBody>
      </p:sp>
      <p:sp>
        <p:nvSpPr>
          <p:cNvPr id="3" name="Content Placeholder 2"/>
          <p:cNvSpPr>
            <a:spLocks noGrp="1"/>
          </p:cNvSpPr>
          <p:nvPr>
            <p:ph idx="1"/>
          </p:nvPr>
        </p:nvSpPr>
        <p:spPr/>
        <p:txBody>
          <a:bodyPr/>
          <a:lstStyle/>
          <a:p>
            <a:pPr>
              <a:spcBef>
                <a:spcPts val="600"/>
              </a:spcBef>
            </a:pPr>
            <a:r>
              <a:rPr lang="en-US" dirty="0" smtClean="0"/>
              <a:t>Symptomatic (target: Neurotransmitters)</a:t>
            </a:r>
          </a:p>
          <a:p>
            <a:pPr lvl="1">
              <a:spcBef>
                <a:spcPts val="600"/>
              </a:spcBef>
            </a:pPr>
            <a:r>
              <a:rPr lang="en-US" dirty="0" smtClean="0"/>
              <a:t>Boost acetylcholine</a:t>
            </a:r>
          </a:p>
          <a:p>
            <a:pPr lvl="1">
              <a:spcBef>
                <a:spcPts val="600"/>
              </a:spcBef>
            </a:pPr>
            <a:r>
              <a:rPr lang="en-US" dirty="0" smtClean="0"/>
              <a:t>Reduce behavioral symptoms</a:t>
            </a:r>
          </a:p>
          <a:p>
            <a:pPr>
              <a:spcBef>
                <a:spcPts val="600"/>
              </a:spcBef>
            </a:pPr>
            <a:r>
              <a:rPr lang="en-US" dirty="0" smtClean="0"/>
              <a:t>Disease Modifier Targets</a:t>
            </a:r>
          </a:p>
          <a:p>
            <a:pPr lvl="1">
              <a:spcBef>
                <a:spcPts val="600"/>
              </a:spcBef>
            </a:pPr>
            <a:r>
              <a:rPr lang="en-US" dirty="0" smtClean="0"/>
              <a:t>Amyloid (Reduce production, Increase clearance)</a:t>
            </a:r>
          </a:p>
          <a:p>
            <a:pPr lvl="1">
              <a:spcBef>
                <a:spcPts val="600"/>
              </a:spcBef>
            </a:pPr>
            <a:r>
              <a:rPr lang="en-US" dirty="0" smtClean="0"/>
              <a:t>Insulin	</a:t>
            </a:r>
          </a:p>
          <a:p>
            <a:pPr lvl="1">
              <a:spcBef>
                <a:spcPts val="600"/>
              </a:spcBef>
            </a:pPr>
            <a:r>
              <a:rPr lang="en-US" dirty="0" smtClean="0"/>
              <a:t>Mechanisms of Cell Death</a:t>
            </a:r>
          </a:p>
          <a:p>
            <a:pPr lvl="1">
              <a:spcBef>
                <a:spcPts val="600"/>
              </a:spcBef>
            </a:pPr>
            <a:r>
              <a:rPr lang="en-US" dirty="0" smtClean="0"/>
              <a:t>Blood vessel health</a:t>
            </a:r>
          </a:p>
          <a:p>
            <a:pPr lvl="1">
              <a:spcBef>
                <a:spcPts val="600"/>
              </a:spcBef>
            </a:pPr>
            <a:r>
              <a:rPr lang="en-US" dirty="0" smtClean="0"/>
              <a:t>Immune modifiers</a:t>
            </a:r>
          </a:p>
          <a:p>
            <a:pPr lvl="1">
              <a:spcBef>
                <a:spcPts val="600"/>
              </a:spcBef>
            </a:pPr>
            <a:r>
              <a:rPr lang="en-US" dirty="0" smtClean="0"/>
              <a:t>And more…</a:t>
            </a:r>
          </a:p>
        </p:txBody>
      </p:sp>
    </p:spTree>
    <p:extLst>
      <p:ext uri="{BB962C8B-B14F-4D97-AF65-F5344CB8AC3E}">
        <p14:creationId xmlns:p14="http://schemas.microsoft.com/office/powerpoint/2010/main" val="4236176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What else can we do?</a:t>
            </a:r>
            <a:endParaRPr lang="en-US"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normAutofit/>
          </a:bodyPr>
          <a:lstStyle/>
          <a:p>
            <a:r>
              <a:rPr lang="en-US" sz="2800" dirty="0" smtClean="0">
                <a:solidFill>
                  <a:schemeClr val="bg1"/>
                </a:solidFill>
                <a:effectLst>
                  <a:outerShdw blurRad="38100" dist="38100" dir="2700000" algn="tl">
                    <a:srgbClr val="000000">
                      <a:alpha val="43137"/>
                    </a:srgbClr>
                  </a:outerShdw>
                </a:effectLst>
              </a:rPr>
              <a:t>Supporting the well-being of patients and families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6296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4" name="Rectangle 4"/>
          <p:cNvSpPr>
            <a:spLocks noGrp="1" noChangeArrowheads="1"/>
          </p:cNvSpPr>
          <p:nvPr>
            <p:ph type="ctrTitle"/>
          </p:nvPr>
        </p:nvSpPr>
        <p:spPr>
          <a:xfrm>
            <a:off x="76200" y="990600"/>
            <a:ext cx="8915400" cy="1524000"/>
          </a:xfrm>
        </p:spPr>
        <p:txBody>
          <a:bodyPr>
            <a:noAutofit/>
          </a:bodyPr>
          <a:lstStyle/>
          <a:p>
            <a:pPr algn="ctr"/>
            <a:r>
              <a:rPr lang="en-US" altLang="en-US" sz="3200" b="1" dirty="0">
                <a:latin typeface="Arial" charset="0"/>
                <a:cs typeface="Times New Roman" charset="0"/>
              </a:rPr>
              <a:t>Caring for a Family </a:t>
            </a:r>
            <a:r>
              <a:rPr lang="en-US" altLang="en-US" sz="3200" b="1" dirty="0" smtClean="0">
                <a:latin typeface="Arial" charset="0"/>
                <a:cs typeface="Times New Roman" charset="0"/>
              </a:rPr>
              <a:t>Member:</a:t>
            </a:r>
            <a:r>
              <a:rPr lang="en-US" altLang="en-US" sz="3200" b="1" dirty="0">
                <a:latin typeface="Arial" charset="0"/>
                <a:cs typeface="Times New Roman" charset="0"/>
              </a:rPr>
              <a:t>  Longitudinal Outcomes, Protective Resources, and Decisions about Nursing Home Placement</a:t>
            </a:r>
            <a:r>
              <a:rPr lang="en-US" altLang="en-US" sz="3200" b="1" dirty="0">
                <a:cs typeface="Times New Roman" charset="0"/>
              </a:rPr>
              <a:t> </a:t>
            </a:r>
          </a:p>
        </p:txBody>
      </p:sp>
      <p:sp>
        <p:nvSpPr>
          <p:cNvPr id="568325" name="Rectangle 5"/>
          <p:cNvSpPr>
            <a:spLocks noGrp="1" noChangeArrowheads="1"/>
          </p:cNvSpPr>
          <p:nvPr>
            <p:ph type="subTitle" idx="1"/>
          </p:nvPr>
        </p:nvSpPr>
        <p:spPr>
          <a:xfrm>
            <a:off x="1295400" y="3200400"/>
            <a:ext cx="6400800" cy="1828800"/>
          </a:xfrm>
        </p:spPr>
        <p:txBody>
          <a:bodyPr>
            <a:normAutofit fontScale="92500" lnSpcReduction="10000"/>
          </a:bodyPr>
          <a:lstStyle/>
          <a:p>
            <a:pPr algn="ctr"/>
            <a:r>
              <a:rPr lang="en-US" altLang="en-US" sz="4600" dirty="0"/>
              <a:t>Olivio J. Clay, </a:t>
            </a:r>
            <a:r>
              <a:rPr lang="en-US" altLang="en-US" sz="4600" dirty="0" smtClean="0"/>
              <a:t>PhD</a:t>
            </a:r>
            <a:endParaRPr lang="en-US" altLang="en-US" sz="4600" dirty="0"/>
          </a:p>
          <a:p>
            <a:pPr algn="ctr"/>
            <a:endParaRPr lang="en-US" altLang="en-US" sz="2400" dirty="0"/>
          </a:p>
          <a:p>
            <a:pPr algn="ctr"/>
            <a:r>
              <a:rPr lang="en-US" altLang="en-US" sz="2300" dirty="0" smtClean="0"/>
              <a:t>Associate Professor </a:t>
            </a:r>
          </a:p>
          <a:p>
            <a:pPr algn="ctr"/>
            <a:r>
              <a:rPr lang="en-US" altLang="en-US" sz="2300" dirty="0" smtClean="0"/>
              <a:t>Department </a:t>
            </a:r>
            <a:r>
              <a:rPr lang="en-US" altLang="en-US" sz="2300" dirty="0"/>
              <a:t>of </a:t>
            </a:r>
            <a:r>
              <a:rPr lang="en-US" altLang="en-US" sz="2300" dirty="0" smtClean="0"/>
              <a:t>Psychology </a:t>
            </a:r>
            <a:endParaRPr lang="en-US" altLang="en-US" sz="2300" dirty="0"/>
          </a:p>
        </p:txBody>
      </p:sp>
    </p:spTree>
    <p:extLst>
      <p:ext uri="{BB962C8B-B14F-4D97-AF65-F5344CB8AC3E}">
        <p14:creationId xmlns:p14="http://schemas.microsoft.com/office/powerpoint/2010/main" val="584515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914400" y="914400"/>
            <a:ext cx="7772400" cy="1143000"/>
          </a:xfrm>
        </p:spPr>
        <p:txBody>
          <a:bodyPr/>
          <a:lstStyle/>
          <a:p>
            <a:r>
              <a:rPr lang="en-US" altLang="en-US" sz="4400" dirty="0" smtClean="0"/>
              <a:t>Caregiving Facts</a:t>
            </a:r>
            <a:endParaRPr lang="en-US" altLang="en-US" sz="4400" dirty="0"/>
          </a:p>
        </p:txBody>
      </p:sp>
      <p:sp>
        <p:nvSpPr>
          <p:cNvPr id="578563" name="Rectangle 3"/>
          <p:cNvSpPr>
            <a:spLocks noGrp="1" noChangeArrowheads="1"/>
          </p:cNvSpPr>
          <p:nvPr>
            <p:ph type="body" idx="1"/>
          </p:nvPr>
        </p:nvSpPr>
        <p:spPr>
          <a:xfrm>
            <a:off x="533400" y="1981200"/>
            <a:ext cx="8153400" cy="4267200"/>
          </a:xfrm>
        </p:spPr>
        <p:txBody>
          <a:bodyPr/>
          <a:lstStyle/>
          <a:p>
            <a:pPr>
              <a:lnSpc>
                <a:spcPct val="90000"/>
              </a:lnSpc>
            </a:pPr>
            <a:r>
              <a:rPr lang="en-US" altLang="en-US" sz="2400" dirty="0" smtClean="0">
                <a:cs typeface="Times New Roman" charset="0"/>
              </a:rPr>
              <a:t>Estimated that by 2050 the number of individuals living with Alzheimer’s disease (AD) could reach 16 million.</a:t>
            </a:r>
          </a:p>
          <a:p>
            <a:pPr>
              <a:lnSpc>
                <a:spcPct val="90000"/>
              </a:lnSpc>
            </a:pPr>
            <a:r>
              <a:rPr lang="en-US" altLang="en-US" sz="2400" dirty="0" smtClean="0">
                <a:cs typeface="Times New Roman" charset="0"/>
              </a:rPr>
              <a:t>Over </a:t>
            </a:r>
            <a:r>
              <a:rPr lang="en-US" altLang="en-US" sz="2400" dirty="0">
                <a:cs typeface="Times New Roman" charset="0"/>
              </a:rPr>
              <a:t>70% of patients with </a:t>
            </a:r>
            <a:r>
              <a:rPr lang="en-US" altLang="en-US" sz="2400" dirty="0" smtClean="0">
                <a:cs typeface="Times New Roman" charset="0"/>
              </a:rPr>
              <a:t>AD or </a:t>
            </a:r>
            <a:r>
              <a:rPr lang="en-US" altLang="en-US" sz="2400" dirty="0">
                <a:cs typeface="Times New Roman" charset="0"/>
              </a:rPr>
              <a:t>other related dementias remain in the </a:t>
            </a:r>
            <a:r>
              <a:rPr lang="en-US" altLang="en-US" sz="2400" dirty="0" smtClean="0">
                <a:cs typeface="Times New Roman" charset="0"/>
              </a:rPr>
              <a:t>community.</a:t>
            </a:r>
          </a:p>
          <a:p>
            <a:pPr>
              <a:lnSpc>
                <a:spcPct val="90000"/>
              </a:lnSpc>
            </a:pPr>
            <a:r>
              <a:rPr lang="en-US" altLang="en-US" sz="2400" dirty="0" smtClean="0">
                <a:cs typeface="Times New Roman" charset="0"/>
              </a:rPr>
              <a:t>Over 15 million individuals are informal caregivers of some type and they provide almost 18 billion hours of unpaid care (Alzheimer’s Association, 2014).</a:t>
            </a:r>
            <a:endParaRPr lang="en-US" altLang="en-US" sz="2400" dirty="0">
              <a:cs typeface="Times New Roman" charset="0"/>
            </a:endParaRPr>
          </a:p>
          <a:p>
            <a:pPr>
              <a:lnSpc>
                <a:spcPct val="90000"/>
              </a:lnSpc>
            </a:pPr>
            <a:r>
              <a:rPr lang="en-US" altLang="en-US" sz="2400" dirty="0">
                <a:cs typeface="Times New Roman" charset="0"/>
              </a:rPr>
              <a:t>These </a:t>
            </a:r>
            <a:r>
              <a:rPr lang="en-US" altLang="en-US" sz="2400" dirty="0" smtClean="0">
                <a:cs typeface="Times New Roman" charset="0"/>
              </a:rPr>
              <a:t>caregivers </a:t>
            </a:r>
            <a:r>
              <a:rPr lang="en-US" altLang="en-US" sz="2400" dirty="0">
                <a:cs typeface="Times New Roman" charset="0"/>
              </a:rPr>
              <a:t>are at risk for negative psychosocial and </a:t>
            </a:r>
            <a:r>
              <a:rPr lang="en-US" altLang="en-US" sz="2400" dirty="0" smtClean="0">
                <a:cs typeface="Times New Roman" charset="0"/>
              </a:rPr>
              <a:t>physical health </a:t>
            </a:r>
            <a:r>
              <a:rPr lang="en-US" altLang="en-US" sz="2400" dirty="0">
                <a:cs typeface="Times New Roman" charset="0"/>
              </a:rPr>
              <a:t>consequences due to the chronic stress involved.  </a:t>
            </a:r>
          </a:p>
          <a:p>
            <a:pPr>
              <a:lnSpc>
                <a:spcPct val="90000"/>
              </a:lnSpc>
            </a:pPr>
            <a:endParaRPr lang="en-US" altLang="en-US" sz="2800" dirty="0">
              <a:cs typeface="Times New Roman" charset="0"/>
            </a:endParaRPr>
          </a:p>
        </p:txBody>
      </p:sp>
    </p:spTree>
    <p:extLst>
      <p:ext uri="{BB962C8B-B14F-4D97-AF65-F5344CB8AC3E}">
        <p14:creationId xmlns:p14="http://schemas.microsoft.com/office/powerpoint/2010/main" val="10407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8563">
                                            <p:txEl>
                                              <p:pRg st="1" end="1"/>
                                            </p:txEl>
                                          </p:spTgt>
                                        </p:tgtEl>
                                        <p:attrNameLst>
                                          <p:attrName>style.visibility</p:attrName>
                                        </p:attrNameLst>
                                      </p:cBhvr>
                                      <p:to>
                                        <p:strVal val="visible"/>
                                      </p:to>
                                    </p:set>
                                    <p:anim calcmode="lin" valueType="num">
                                      <p:cBhvr additive="base">
                                        <p:cTn id="13"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8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8563">
                                            <p:txEl>
                                              <p:pRg st="2" end="2"/>
                                            </p:txEl>
                                          </p:spTgt>
                                        </p:tgtEl>
                                        <p:attrNameLst>
                                          <p:attrName>style.visibility</p:attrName>
                                        </p:attrNameLst>
                                      </p:cBhvr>
                                      <p:to>
                                        <p:strVal val="visible"/>
                                      </p:to>
                                    </p:set>
                                    <p:anim calcmode="lin" valueType="num">
                                      <p:cBhvr additive="base">
                                        <p:cTn id="19"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8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8563">
                                            <p:txEl>
                                              <p:pRg st="3" end="3"/>
                                            </p:txEl>
                                          </p:spTgt>
                                        </p:tgtEl>
                                        <p:attrNameLst>
                                          <p:attrName>style.visibility</p:attrName>
                                        </p:attrNameLst>
                                      </p:cBhvr>
                                      <p:to>
                                        <p:strVal val="visible"/>
                                      </p:to>
                                    </p:set>
                                    <p:anim calcmode="lin" valueType="num">
                                      <p:cBhvr additive="base">
                                        <p:cTn id="25"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85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New View: The Alzheimer process starts before the memory symptoms show up</a:t>
            </a:r>
            <a:br>
              <a:rPr lang="en-US" sz="3200" dirty="0" smtClean="0"/>
            </a:br>
            <a:endParaRPr lang="en-US" sz="3200" dirty="0"/>
          </a:p>
        </p:txBody>
      </p:sp>
      <p:pic>
        <p:nvPicPr>
          <p:cNvPr id="32770" name="Picture 2"/>
          <p:cNvPicPr>
            <a:picLocks noChangeAspect="1" noChangeArrowheads="1"/>
          </p:cNvPicPr>
          <p:nvPr/>
        </p:nvPicPr>
        <p:blipFill>
          <a:blip r:embed="rId2"/>
          <a:srcRect/>
          <a:stretch>
            <a:fillRect/>
          </a:stretch>
        </p:blipFill>
        <p:spPr bwMode="auto">
          <a:xfrm>
            <a:off x="952500" y="1972540"/>
            <a:ext cx="7237413" cy="4076700"/>
          </a:xfrm>
          <a:prstGeom prst="rect">
            <a:avLst/>
          </a:prstGeom>
          <a:noFill/>
          <a:ln w="9525">
            <a:noFill/>
            <a:miter lim="800000"/>
            <a:headEnd/>
            <a:tailEnd/>
          </a:ln>
        </p:spPr>
      </p:pic>
      <p:sp>
        <p:nvSpPr>
          <p:cNvPr id="5" name="TextBox 4"/>
          <p:cNvSpPr txBox="1"/>
          <p:nvPr/>
        </p:nvSpPr>
        <p:spPr>
          <a:xfrm>
            <a:off x="3754582" y="6526979"/>
            <a:ext cx="5389418" cy="307777"/>
          </a:xfrm>
          <a:prstGeom prst="rect">
            <a:avLst/>
          </a:prstGeom>
          <a:noFill/>
        </p:spPr>
        <p:txBody>
          <a:bodyPr wrap="square" rtlCol="0">
            <a:spAutoFit/>
          </a:bodyPr>
          <a:lstStyle/>
          <a:p>
            <a:r>
              <a:rPr lang="en-US" sz="1400" dirty="0" err="1" smtClean="0">
                <a:solidFill>
                  <a:srgbClr val="1F7555"/>
                </a:solidFill>
              </a:rPr>
              <a:t>Sperling</a:t>
            </a:r>
            <a:r>
              <a:rPr lang="en-US" sz="1400" dirty="0" smtClean="0">
                <a:solidFill>
                  <a:srgbClr val="1F7555"/>
                </a:solidFill>
              </a:rPr>
              <a:t> et al.  Alzheimer’s and Dementia,</a:t>
            </a:r>
            <a:r>
              <a:rPr lang="en-US" sz="1400" dirty="0" smtClean="0"/>
              <a:t> </a:t>
            </a:r>
            <a:r>
              <a:rPr lang="en-US" sz="1400" dirty="0" smtClean="0">
                <a:solidFill>
                  <a:srgbClr val="1F7555"/>
                </a:solidFill>
              </a:rPr>
              <a:t>2011;7:280-92</a:t>
            </a:r>
            <a:r>
              <a:rPr lang="en-US" sz="1400" dirty="0" smtClean="0"/>
              <a:t>.</a:t>
            </a:r>
            <a:r>
              <a:rPr lang="en-US" sz="1400" dirty="0" smtClean="0">
                <a:solidFill>
                  <a:srgbClr val="1F7555"/>
                </a:solidFill>
              </a:rPr>
              <a:t> </a:t>
            </a:r>
            <a:endParaRPr lang="en-US" sz="1400" dirty="0">
              <a:solidFill>
                <a:srgbClr val="1F7555"/>
              </a:solidFill>
            </a:endParaRPr>
          </a:p>
        </p:txBody>
      </p:sp>
    </p:spTree>
    <p:extLst>
      <p:ext uri="{BB962C8B-B14F-4D97-AF65-F5344CB8AC3E}">
        <p14:creationId xmlns:p14="http://schemas.microsoft.com/office/powerpoint/2010/main" val="1264552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57200" y="1076435"/>
            <a:ext cx="8229600" cy="980965"/>
          </a:xfrm>
        </p:spPr>
        <p:txBody>
          <a:bodyPr/>
          <a:lstStyle/>
          <a:p>
            <a:r>
              <a:rPr lang="en-US" altLang="en-US" sz="3600" dirty="0"/>
              <a:t>Stress Process Model</a:t>
            </a:r>
          </a:p>
        </p:txBody>
      </p:sp>
      <p:sp>
        <p:nvSpPr>
          <p:cNvPr id="593923" name="Rectangle 3"/>
          <p:cNvSpPr>
            <a:spLocks noGrp="1" noChangeArrowheads="1"/>
          </p:cNvSpPr>
          <p:nvPr>
            <p:ph type="body" idx="1"/>
          </p:nvPr>
        </p:nvSpPr>
        <p:spPr>
          <a:xfrm>
            <a:off x="457200" y="1981200"/>
            <a:ext cx="8382000" cy="3930650"/>
          </a:xfrm>
        </p:spPr>
        <p:txBody>
          <a:bodyPr/>
          <a:lstStyle/>
          <a:p>
            <a:r>
              <a:rPr lang="en-US" altLang="en-US" sz="3200" dirty="0"/>
              <a:t>Examine psychosocial effects of caregiving.</a:t>
            </a:r>
          </a:p>
          <a:p>
            <a:r>
              <a:rPr lang="en-US" altLang="en-US" sz="3200" dirty="0" err="1"/>
              <a:t>Pearlin</a:t>
            </a:r>
            <a:r>
              <a:rPr lang="en-US" altLang="en-US" sz="3200" dirty="0"/>
              <a:t> divided stress process into 4 domains</a:t>
            </a:r>
          </a:p>
          <a:p>
            <a:pPr lvl="1"/>
            <a:r>
              <a:rPr lang="en-US" altLang="en-US" sz="2800" dirty="0"/>
              <a:t>Background and context</a:t>
            </a:r>
          </a:p>
          <a:p>
            <a:pPr lvl="1"/>
            <a:r>
              <a:rPr lang="en-US" altLang="en-US" sz="2800" dirty="0"/>
              <a:t>Primary, secondary, and extrinsic stressors</a:t>
            </a:r>
          </a:p>
          <a:p>
            <a:pPr lvl="1"/>
            <a:r>
              <a:rPr lang="en-US" altLang="en-US" sz="2800" dirty="0"/>
              <a:t>Mediation of stress</a:t>
            </a:r>
          </a:p>
          <a:p>
            <a:pPr lvl="1"/>
            <a:r>
              <a:rPr lang="en-US" altLang="en-US" sz="2800" dirty="0"/>
              <a:t>Measuring the effects of stress</a:t>
            </a:r>
          </a:p>
        </p:txBody>
      </p:sp>
    </p:spTree>
    <p:extLst>
      <p:ext uri="{BB962C8B-B14F-4D97-AF65-F5344CB8AC3E}">
        <p14:creationId xmlns:p14="http://schemas.microsoft.com/office/powerpoint/2010/main" val="182306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anim calcmode="lin" valueType="num">
                                      <p:cBhvr additive="base">
                                        <p:cTn id="7" dur="500" fill="hold"/>
                                        <p:tgtEl>
                                          <p:spTgt spid="593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23">
                                            <p:txEl>
                                              <p:pRg st="1" end="1"/>
                                            </p:txEl>
                                          </p:spTgt>
                                        </p:tgtEl>
                                        <p:attrNameLst>
                                          <p:attrName>style.visibility</p:attrName>
                                        </p:attrNameLst>
                                      </p:cBhvr>
                                      <p:to>
                                        <p:strVal val="visible"/>
                                      </p:to>
                                    </p:set>
                                    <p:anim calcmode="lin" valueType="num">
                                      <p:cBhvr additive="base">
                                        <p:cTn id="13" dur="500" fill="hold"/>
                                        <p:tgtEl>
                                          <p:spTgt spid="593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93923">
                                            <p:txEl>
                                              <p:pRg st="2" end="2"/>
                                            </p:txEl>
                                          </p:spTgt>
                                        </p:tgtEl>
                                        <p:attrNameLst>
                                          <p:attrName>style.visibility</p:attrName>
                                        </p:attrNameLst>
                                      </p:cBhvr>
                                      <p:to>
                                        <p:strVal val="visible"/>
                                      </p:to>
                                    </p:set>
                                    <p:anim calcmode="lin" valueType="num">
                                      <p:cBhvr additive="base">
                                        <p:cTn id="17" dur="500" fill="hold"/>
                                        <p:tgtEl>
                                          <p:spTgt spid="5939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939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93923">
                                            <p:txEl>
                                              <p:pRg st="3" end="3"/>
                                            </p:txEl>
                                          </p:spTgt>
                                        </p:tgtEl>
                                        <p:attrNameLst>
                                          <p:attrName>style.visibility</p:attrName>
                                        </p:attrNameLst>
                                      </p:cBhvr>
                                      <p:to>
                                        <p:strVal val="visible"/>
                                      </p:to>
                                    </p:set>
                                    <p:anim calcmode="lin" valueType="num">
                                      <p:cBhvr additive="base">
                                        <p:cTn id="21" dur="500" fill="hold"/>
                                        <p:tgtEl>
                                          <p:spTgt spid="5939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939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93923">
                                            <p:txEl>
                                              <p:pRg st="4" end="4"/>
                                            </p:txEl>
                                          </p:spTgt>
                                        </p:tgtEl>
                                        <p:attrNameLst>
                                          <p:attrName>style.visibility</p:attrName>
                                        </p:attrNameLst>
                                      </p:cBhvr>
                                      <p:to>
                                        <p:strVal val="visible"/>
                                      </p:to>
                                    </p:set>
                                    <p:anim calcmode="lin" valueType="num">
                                      <p:cBhvr additive="base">
                                        <p:cTn id="25" dur="500" fill="hold"/>
                                        <p:tgtEl>
                                          <p:spTgt spid="5939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93923">
                                            <p:txEl>
                                              <p:pRg st="5" end="5"/>
                                            </p:txEl>
                                          </p:spTgt>
                                        </p:tgtEl>
                                        <p:attrNameLst>
                                          <p:attrName>style.visibility</p:attrName>
                                        </p:attrNameLst>
                                      </p:cBhvr>
                                      <p:to>
                                        <p:strVal val="visible"/>
                                      </p:to>
                                    </p:set>
                                    <p:anim calcmode="lin" valueType="num">
                                      <p:cBhvr additive="base">
                                        <p:cTn id="29" dur="500" fill="hold"/>
                                        <p:tgtEl>
                                          <p:spTgt spid="5939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93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609600" y="1066800"/>
            <a:ext cx="8229600" cy="762000"/>
          </a:xfrm>
        </p:spPr>
        <p:txBody>
          <a:bodyPr/>
          <a:lstStyle/>
          <a:p>
            <a:r>
              <a:rPr lang="en-US" altLang="en-US" sz="3600" dirty="0"/>
              <a:t>Family Caregiver Research Project (FCRP)</a:t>
            </a:r>
          </a:p>
        </p:txBody>
      </p:sp>
      <p:sp>
        <p:nvSpPr>
          <p:cNvPr id="591875" name="Rectangle 3"/>
          <p:cNvSpPr>
            <a:spLocks noGrp="1" noChangeArrowheads="1"/>
          </p:cNvSpPr>
          <p:nvPr>
            <p:ph type="body" idx="1"/>
          </p:nvPr>
        </p:nvSpPr>
        <p:spPr>
          <a:xfrm>
            <a:off x="762000" y="2133600"/>
            <a:ext cx="8077200" cy="3854450"/>
          </a:xfrm>
        </p:spPr>
        <p:txBody>
          <a:bodyPr/>
          <a:lstStyle/>
          <a:p>
            <a:r>
              <a:rPr lang="en-US" altLang="en-US" dirty="0" smtClean="0">
                <a:cs typeface="Times New Roman" charset="0"/>
              </a:rPr>
              <a:t>Conducted at UAB</a:t>
            </a:r>
            <a:endParaRPr lang="en-US" altLang="en-US" dirty="0">
              <a:cs typeface="Times New Roman" charset="0"/>
            </a:endParaRPr>
          </a:p>
          <a:p>
            <a:r>
              <a:rPr lang="en-US" altLang="en-US" dirty="0">
                <a:cs typeface="Times New Roman" charset="0"/>
              </a:rPr>
              <a:t>Compare African American (AA) and White </a:t>
            </a:r>
            <a:r>
              <a:rPr lang="en-US" altLang="en-US" dirty="0" smtClean="0">
                <a:cs typeface="Times New Roman" charset="0"/>
              </a:rPr>
              <a:t>caregivers </a:t>
            </a:r>
            <a:r>
              <a:rPr lang="en-US" altLang="en-US" dirty="0">
                <a:cs typeface="Times New Roman" charset="0"/>
              </a:rPr>
              <a:t>to a group of matched controls.</a:t>
            </a:r>
          </a:p>
          <a:p>
            <a:r>
              <a:rPr lang="en-US" altLang="en-US" dirty="0">
                <a:cs typeface="Times New Roman" charset="0"/>
              </a:rPr>
              <a:t> Criteria for caregivers</a:t>
            </a:r>
          </a:p>
          <a:p>
            <a:pPr lvl="1"/>
            <a:r>
              <a:rPr lang="en-US" altLang="en-US" dirty="0">
                <a:cs typeface="Times New Roman" charset="0"/>
              </a:rPr>
              <a:t>Family member of patient by blood or marriage</a:t>
            </a:r>
          </a:p>
          <a:p>
            <a:pPr lvl="1"/>
            <a:r>
              <a:rPr lang="en-US" altLang="en-US" dirty="0">
                <a:cs typeface="Times New Roman" charset="0"/>
              </a:rPr>
              <a:t>Primarily responsible for patient’s care</a:t>
            </a:r>
          </a:p>
          <a:p>
            <a:pPr lvl="1"/>
            <a:r>
              <a:rPr lang="en-US" altLang="en-US" dirty="0">
                <a:cs typeface="Times New Roman" charset="0"/>
              </a:rPr>
              <a:t>Reside within a 50-mile </a:t>
            </a:r>
            <a:r>
              <a:rPr lang="en-US" altLang="en-US" dirty="0" smtClean="0">
                <a:cs typeface="Times New Roman" charset="0"/>
              </a:rPr>
              <a:t>radius </a:t>
            </a:r>
            <a:endParaRPr lang="en-US" altLang="en-US" dirty="0">
              <a:cs typeface="Times New Roman" charset="0"/>
            </a:endParaRPr>
          </a:p>
        </p:txBody>
      </p:sp>
    </p:spTree>
    <p:extLst>
      <p:ext uri="{BB962C8B-B14F-4D97-AF65-F5344CB8AC3E}">
        <p14:creationId xmlns:p14="http://schemas.microsoft.com/office/powerpoint/2010/main" val="1957622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 calcmode="lin" valueType="num">
                                      <p:cBhvr additive="base">
                                        <p:cTn id="7" dur="500" fill="hold"/>
                                        <p:tgtEl>
                                          <p:spTgt spid="591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1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1875">
                                            <p:txEl>
                                              <p:pRg st="1" end="1"/>
                                            </p:txEl>
                                          </p:spTgt>
                                        </p:tgtEl>
                                        <p:attrNameLst>
                                          <p:attrName>style.visibility</p:attrName>
                                        </p:attrNameLst>
                                      </p:cBhvr>
                                      <p:to>
                                        <p:strVal val="visible"/>
                                      </p:to>
                                    </p:set>
                                    <p:anim calcmode="lin" valueType="num">
                                      <p:cBhvr additive="base">
                                        <p:cTn id="13" dur="500" fill="hold"/>
                                        <p:tgtEl>
                                          <p:spTgt spid="591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1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1875">
                                            <p:txEl>
                                              <p:pRg st="2" end="2"/>
                                            </p:txEl>
                                          </p:spTgt>
                                        </p:tgtEl>
                                        <p:attrNameLst>
                                          <p:attrName>style.visibility</p:attrName>
                                        </p:attrNameLst>
                                      </p:cBhvr>
                                      <p:to>
                                        <p:strVal val="visible"/>
                                      </p:to>
                                    </p:set>
                                    <p:anim calcmode="lin" valueType="num">
                                      <p:cBhvr additive="base">
                                        <p:cTn id="19" dur="500" fill="hold"/>
                                        <p:tgtEl>
                                          <p:spTgt spid="591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18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1875">
                                            <p:txEl>
                                              <p:pRg st="3" end="3"/>
                                            </p:txEl>
                                          </p:spTgt>
                                        </p:tgtEl>
                                        <p:attrNameLst>
                                          <p:attrName>style.visibility</p:attrName>
                                        </p:attrNameLst>
                                      </p:cBhvr>
                                      <p:to>
                                        <p:strVal val="visible"/>
                                      </p:to>
                                    </p:set>
                                    <p:anim calcmode="lin" valueType="num">
                                      <p:cBhvr additive="base">
                                        <p:cTn id="23" dur="500" fill="hold"/>
                                        <p:tgtEl>
                                          <p:spTgt spid="5918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18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 calcmode="lin" valueType="num">
                                      <p:cBhvr additive="base">
                                        <p:cTn id="27" dur="500" fill="hold"/>
                                        <p:tgtEl>
                                          <p:spTgt spid="5918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9187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91875">
                                            <p:txEl>
                                              <p:pRg st="5" end="5"/>
                                            </p:txEl>
                                          </p:spTgt>
                                        </p:tgtEl>
                                        <p:attrNameLst>
                                          <p:attrName>style.visibility</p:attrName>
                                        </p:attrNameLst>
                                      </p:cBhvr>
                                      <p:to>
                                        <p:strVal val="visible"/>
                                      </p:to>
                                    </p:set>
                                    <p:anim calcmode="lin" valueType="num">
                                      <p:cBhvr additive="base">
                                        <p:cTn id="31" dur="500" fill="hold"/>
                                        <p:tgtEl>
                                          <p:spTgt spid="5918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18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57200" y="1000235"/>
            <a:ext cx="8229600" cy="980965"/>
          </a:xfrm>
        </p:spPr>
        <p:txBody>
          <a:bodyPr/>
          <a:lstStyle/>
          <a:p>
            <a:r>
              <a:rPr lang="en-US" altLang="en-US" sz="3600" dirty="0"/>
              <a:t>Assessment Intervals</a:t>
            </a:r>
          </a:p>
        </p:txBody>
      </p:sp>
      <p:sp>
        <p:nvSpPr>
          <p:cNvPr id="583683" name="Rectangle 3"/>
          <p:cNvSpPr>
            <a:spLocks noGrp="1" noChangeArrowheads="1"/>
          </p:cNvSpPr>
          <p:nvPr>
            <p:ph type="body" idx="1"/>
          </p:nvPr>
        </p:nvSpPr>
        <p:spPr>
          <a:xfrm>
            <a:off x="838200" y="2286000"/>
            <a:ext cx="7924800" cy="3702050"/>
          </a:xfrm>
        </p:spPr>
        <p:txBody>
          <a:bodyPr/>
          <a:lstStyle/>
          <a:p>
            <a:r>
              <a:rPr lang="en-US" altLang="en-US" dirty="0"/>
              <a:t>Initial caregiver and patient </a:t>
            </a:r>
            <a:r>
              <a:rPr lang="en-US" altLang="en-US" dirty="0" smtClean="0"/>
              <a:t>baseline </a:t>
            </a:r>
            <a:r>
              <a:rPr lang="en-US" altLang="en-US" dirty="0"/>
              <a:t>measures were collected. </a:t>
            </a:r>
          </a:p>
          <a:p>
            <a:r>
              <a:rPr lang="en-US" altLang="en-US" dirty="0"/>
              <a:t>Annual follow-ups until nursing home placement (NHP), death, or dropout.</a:t>
            </a:r>
          </a:p>
          <a:p>
            <a:r>
              <a:rPr lang="en-US" altLang="en-US" dirty="0"/>
              <a:t>Every 6 months after </a:t>
            </a:r>
            <a:r>
              <a:rPr lang="en-US" altLang="en-US" dirty="0" smtClean="0"/>
              <a:t>NHP.</a:t>
            </a:r>
            <a:endParaRPr lang="en-US" altLang="en-US" dirty="0"/>
          </a:p>
          <a:p>
            <a:r>
              <a:rPr lang="en-US" altLang="en-US" dirty="0"/>
              <a:t>Every 6 months after patient death.</a:t>
            </a:r>
          </a:p>
        </p:txBody>
      </p:sp>
    </p:spTree>
    <p:extLst>
      <p:ext uri="{BB962C8B-B14F-4D97-AF65-F5344CB8AC3E}">
        <p14:creationId xmlns:p14="http://schemas.microsoft.com/office/powerpoint/2010/main" val="516608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anim calcmode="lin" valueType="num">
                                      <p:cBhvr additive="base">
                                        <p:cTn id="7" dur="500" fill="hold"/>
                                        <p:tgtEl>
                                          <p:spTgt spid="583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683">
                                            <p:txEl>
                                              <p:pRg st="1" end="1"/>
                                            </p:txEl>
                                          </p:spTgt>
                                        </p:tgtEl>
                                        <p:attrNameLst>
                                          <p:attrName>style.visibility</p:attrName>
                                        </p:attrNameLst>
                                      </p:cBhvr>
                                      <p:to>
                                        <p:strVal val="visible"/>
                                      </p:to>
                                    </p:set>
                                    <p:anim calcmode="lin" valueType="num">
                                      <p:cBhvr additive="base">
                                        <p:cTn id="13" dur="500" fill="hold"/>
                                        <p:tgtEl>
                                          <p:spTgt spid="583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683">
                                            <p:txEl>
                                              <p:pRg st="2" end="2"/>
                                            </p:txEl>
                                          </p:spTgt>
                                        </p:tgtEl>
                                        <p:attrNameLst>
                                          <p:attrName>style.visibility</p:attrName>
                                        </p:attrNameLst>
                                      </p:cBhvr>
                                      <p:to>
                                        <p:strVal val="visible"/>
                                      </p:to>
                                    </p:set>
                                    <p:anim calcmode="lin" valueType="num">
                                      <p:cBhvr additive="base">
                                        <p:cTn id="19" dur="500" fill="hold"/>
                                        <p:tgtEl>
                                          <p:spTgt spid="583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683">
                                            <p:txEl>
                                              <p:pRg st="3" end="3"/>
                                            </p:txEl>
                                          </p:spTgt>
                                        </p:tgtEl>
                                        <p:attrNameLst>
                                          <p:attrName>style.visibility</p:attrName>
                                        </p:attrNameLst>
                                      </p:cBhvr>
                                      <p:to>
                                        <p:strVal val="visible"/>
                                      </p:to>
                                    </p:set>
                                    <p:anim calcmode="lin" valueType="num">
                                      <p:cBhvr additive="base">
                                        <p:cTn id="25" dur="500" fill="hold"/>
                                        <p:tgtEl>
                                          <p:spTgt spid="583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6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4" name="Picture 4"/>
          <p:cNvPicPr>
            <a:picLocks noChangeAspect="1" noChangeArrowheads="1"/>
          </p:cNvPicPr>
          <p:nvPr/>
        </p:nvPicPr>
        <p:blipFill>
          <a:blip r:embed="rId3">
            <a:extLst>
              <a:ext uri="{28A0092B-C50C-407E-A947-70E740481C1C}">
                <a14:useLocalDpi xmlns:a14="http://schemas.microsoft.com/office/drawing/2010/main" val="0"/>
              </a:ext>
            </a:extLst>
          </a:blip>
          <a:srcRect l="23441" t="36230" r="23441" b="6470"/>
          <a:stretch>
            <a:fillRect/>
          </a:stretch>
        </p:blipFill>
        <p:spPr bwMode="auto">
          <a:xfrm>
            <a:off x="1219200" y="228600"/>
            <a:ext cx="67056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0725" name="Text Box 5"/>
          <p:cNvSpPr txBox="1">
            <a:spLocks noChangeArrowheads="1"/>
          </p:cNvSpPr>
          <p:nvPr/>
        </p:nvSpPr>
        <p:spPr bwMode="auto">
          <a:xfrm>
            <a:off x="533400" y="5562600"/>
            <a:ext cx="8382000" cy="121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2400" dirty="0">
                <a:solidFill>
                  <a:schemeClr val="bg1"/>
                </a:solidFill>
              </a:rPr>
              <a:t>Stevens, A., Owen, J., Roth, D., </a:t>
            </a:r>
            <a:r>
              <a:rPr lang="en-US" altLang="en-US" sz="2400" b="1" dirty="0">
                <a:solidFill>
                  <a:schemeClr val="bg1"/>
                </a:solidFill>
              </a:rPr>
              <a:t>Clay, O.,</a:t>
            </a:r>
            <a:r>
              <a:rPr lang="en-US" altLang="en-US" sz="2400" dirty="0">
                <a:solidFill>
                  <a:schemeClr val="bg1"/>
                </a:solidFill>
              </a:rPr>
              <a:t> </a:t>
            </a:r>
            <a:r>
              <a:rPr lang="en-US" altLang="en-US" sz="2400" dirty="0" err="1">
                <a:solidFill>
                  <a:schemeClr val="bg1"/>
                </a:solidFill>
              </a:rPr>
              <a:t>Bartolucci</a:t>
            </a:r>
            <a:r>
              <a:rPr lang="en-US" altLang="en-US" sz="2400" dirty="0">
                <a:solidFill>
                  <a:schemeClr val="bg1"/>
                </a:solidFill>
              </a:rPr>
              <a:t>, A., &amp; Haley, W. (2004). Predictors of time to nursing home placement in White and African American individuals with dementia, </a:t>
            </a:r>
            <a:r>
              <a:rPr lang="en-US" altLang="en-US" sz="2400" i="1" dirty="0">
                <a:solidFill>
                  <a:schemeClr val="bg1"/>
                </a:solidFill>
              </a:rPr>
              <a:t>Journal of Aging and Health, 16</a:t>
            </a:r>
            <a:r>
              <a:rPr lang="en-US" altLang="en-US" sz="2400" dirty="0">
                <a:solidFill>
                  <a:schemeClr val="bg1"/>
                </a:solidFill>
              </a:rPr>
              <a:t>, 375-397.</a:t>
            </a:r>
            <a:r>
              <a:rPr lang="en-US" altLang="en-US" sz="2400" dirty="0"/>
              <a:t> </a:t>
            </a:r>
          </a:p>
        </p:txBody>
      </p:sp>
    </p:spTree>
    <p:extLst>
      <p:ext uri="{BB962C8B-B14F-4D97-AF65-F5344CB8AC3E}">
        <p14:creationId xmlns:p14="http://schemas.microsoft.com/office/powerpoint/2010/main" val="1720406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47" name="Picture 3"/>
          <p:cNvPicPr>
            <a:picLocks noChangeAspect="1" noChangeArrowheads="1"/>
          </p:cNvPicPr>
          <p:nvPr/>
        </p:nvPicPr>
        <p:blipFill>
          <a:blip r:embed="rId3">
            <a:extLst>
              <a:ext uri="{28A0092B-C50C-407E-A947-70E740481C1C}">
                <a14:useLocalDpi xmlns:a14="http://schemas.microsoft.com/office/drawing/2010/main" val="0"/>
              </a:ext>
            </a:extLst>
          </a:blip>
          <a:srcRect l="23441" t="25879" r="23441" b="16174"/>
          <a:stretch>
            <a:fillRect/>
          </a:stretch>
        </p:blipFill>
        <p:spPr bwMode="auto">
          <a:xfrm>
            <a:off x="533400" y="533400"/>
            <a:ext cx="8153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879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504" name="Rectangle 8"/>
          <p:cNvSpPr>
            <a:spLocks noGrp="1" noChangeArrowheads="1"/>
          </p:cNvSpPr>
          <p:nvPr>
            <p:ph type="title"/>
          </p:nvPr>
        </p:nvSpPr>
        <p:spPr>
          <a:xfrm>
            <a:off x="1066800" y="990600"/>
            <a:ext cx="7772400" cy="609600"/>
          </a:xfrm>
          <a:noFill/>
          <a:ln/>
        </p:spPr>
        <p:txBody>
          <a:bodyPr/>
          <a:lstStyle/>
          <a:p>
            <a:pPr algn="ctr">
              <a:lnSpc>
                <a:spcPct val="75000"/>
              </a:lnSpc>
            </a:pPr>
            <a:r>
              <a:rPr lang="en-US" altLang="en-US" sz="3200" dirty="0"/>
              <a:t>Caregiver Depressive Symptoms</a:t>
            </a:r>
            <a:r>
              <a:rPr lang="en-US" altLang="en-US" dirty="0"/>
              <a:t> </a:t>
            </a:r>
          </a:p>
        </p:txBody>
      </p:sp>
      <p:sp>
        <p:nvSpPr>
          <p:cNvPr id="618506" name="Rectangle 10"/>
          <p:cNvSpPr>
            <a:spLocks noChangeArrowheads="1"/>
          </p:cNvSpPr>
          <p:nvPr/>
        </p:nvSpPr>
        <p:spPr bwMode="auto">
          <a:xfrm>
            <a:off x="0"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8505" name="Object 9"/>
          <p:cNvGraphicFramePr>
            <a:graphicFrameLocks noChangeAspect="1"/>
          </p:cNvGraphicFramePr>
          <p:nvPr>
            <p:extLst/>
          </p:nvPr>
        </p:nvGraphicFramePr>
        <p:xfrm>
          <a:off x="609600" y="1600200"/>
          <a:ext cx="8229600" cy="4495800"/>
        </p:xfrm>
        <a:graphic>
          <a:graphicData uri="http://schemas.openxmlformats.org/presentationml/2006/ole">
            <mc:AlternateContent xmlns:mc="http://schemas.openxmlformats.org/markup-compatibility/2006">
              <mc:Choice xmlns:v="urn:schemas-microsoft-com:vml" Requires="v">
                <p:oleObj spid="_x0000_s7173" name="Chart" r:id="rId4" imgW="5000625" imgH="3105150" progId="Excel.Chart.8">
                  <p:embed/>
                </p:oleObj>
              </mc:Choice>
              <mc:Fallback>
                <p:oleObj name="Chart" r:id="rId4" imgW="5000625" imgH="31051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00200"/>
                        <a:ext cx="8229600"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2789518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6" name="Rectangle 8"/>
          <p:cNvSpPr>
            <a:spLocks noGrp="1" noChangeArrowheads="1"/>
          </p:cNvSpPr>
          <p:nvPr>
            <p:ph type="title"/>
          </p:nvPr>
        </p:nvSpPr>
        <p:spPr>
          <a:xfrm>
            <a:off x="838200" y="1066800"/>
            <a:ext cx="7772400" cy="609600"/>
          </a:xfrm>
          <a:noFill/>
          <a:ln/>
        </p:spPr>
        <p:txBody>
          <a:bodyPr/>
          <a:lstStyle/>
          <a:p>
            <a:pPr algn="ctr">
              <a:lnSpc>
                <a:spcPct val="75000"/>
              </a:lnSpc>
            </a:pPr>
            <a:r>
              <a:rPr lang="en-US" altLang="en-US" sz="3200" dirty="0"/>
              <a:t>Caregiver Life Satisfaction</a:t>
            </a:r>
            <a:endParaRPr lang="en-US" altLang="en-US" dirty="0"/>
          </a:p>
        </p:txBody>
      </p:sp>
      <p:sp>
        <p:nvSpPr>
          <p:cNvPr id="621578" name="Rectangle 10"/>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21577" name="Object 9"/>
          <p:cNvGraphicFramePr>
            <a:graphicFrameLocks noChangeAspect="1"/>
          </p:cNvGraphicFramePr>
          <p:nvPr>
            <p:extLst/>
          </p:nvPr>
        </p:nvGraphicFramePr>
        <p:xfrm>
          <a:off x="762000" y="1752600"/>
          <a:ext cx="7924800" cy="4452937"/>
        </p:xfrm>
        <a:graphic>
          <a:graphicData uri="http://schemas.openxmlformats.org/presentationml/2006/ole">
            <mc:AlternateContent xmlns:mc="http://schemas.openxmlformats.org/markup-compatibility/2006">
              <mc:Choice xmlns:v="urn:schemas-microsoft-com:vml" Requires="v">
                <p:oleObj spid="_x0000_s8197" name="Chart" r:id="rId4" imgW="4953000" imgH="3267075" progId="Excel.Chart.8">
                  <p:embed/>
                </p:oleObj>
              </mc:Choice>
              <mc:Fallback>
                <p:oleObj name="Chart" r:id="rId4" imgW="4953000" imgH="32670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7924800"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0982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685800" y="381000"/>
            <a:ext cx="7772400" cy="609600"/>
          </a:xfrm>
        </p:spPr>
        <p:txBody>
          <a:bodyPr/>
          <a:lstStyle/>
          <a:p>
            <a:pPr algn="ctr">
              <a:lnSpc>
                <a:spcPct val="75000"/>
              </a:lnSpc>
            </a:pPr>
            <a:r>
              <a:rPr lang="en-US" altLang="en-US" sz="3200" dirty="0">
                <a:solidFill>
                  <a:schemeClr val="bg1"/>
                </a:solidFill>
              </a:rPr>
              <a:t>Amount of social support perceived over five years of community caregiving</a:t>
            </a:r>
            <a:r>
              <a:rPr lang="en-US" altLang="en-US" dirty="0">
                <a:solidFill>
                  <a:schemeClr val="bg1"/>
                </a:solidFill>
              </a:rPr>
              <a:t> </a:t>
            </a:r>
          </a:p>
        </p:txBody>
      </p:sp>
      <p:sp>
        <p:nvSpPr>
          <p:cNvPr id="614240" name="Rectangle 864"/>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239" name="Object 863"/>
          <p:cNvGraphicFramePr>
            <a:graphicFrameLocks noChangeAspect="1"/>
          </p:cNvGraphicFramePr>
          <p:nvPr>
            <p:extLst/>
          </p:nvPr>
        </p:nvGraphicFramePr>
        <p:xfrm>
          <a:off x="914400" y="1371600"/>
          <a:ext cx="7239000" cy="4572000"/>
        </p:xfrm>
        <a:graphic>
          <a:graphicData uri="http://schemas.openxmlformats.org/presentationml/2006/ole">
            <mc:AlternateContent xmlns:mc="http://schemas.openxmlformats.org/markup-compatibility/2006">
              <mc:Choice xmlns:v="urn:schemas-microsoft-com:vml" Requires="v">
                <p:oleObj spid="_x0000_s9221" name="Chart" r:id="rId4" imgW="4914900" imgH="3076575" progId="Excel.Chart.8">
                  <p:embed/>
                </p:oleObj>
              </mc:Choice>
              <mc:Fallback>
                <p:oleObj name="Chart" r:id="rId4" imgW="4914900" imgH="3076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7239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241" name="Rectangle 865"/>
          <p:cNvSpPr>
            <a:spLocks noChangeArrowheads="1"/>
          </p:cNvSpPr>
          <p:nvPr/>
        </p:nvSpPr>
        <p:spPr bwMode="auto">
          <a:xfrm>
            <a:off x="141289" y="5943600"/>
            <a:ext cx="8926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chemeClr val="bg1"/>
                </a:solidFill>
              </a:rPr>
              <a:t>Clay, O.,</a:t>
            </a:r>
            <a:r>
              <a:rPr lang="en-US" altLang="en-US" sz="1600" dirty="0">
                <a:solidFill>
                  <a:schemeClr val="bg1"/>
                </a:solidFill>
              </a:rPr>
              <a:t> Roth, D., Wadley, V., &amp; Haley, W. </a:t>
            </a:r>
            <a:r>
              <a:rPr lang="en-US" altLang="en-US" sz="1600" dirty="0" smtClean="0">
                <a:solidFill>
                  <a:schemeClr val="bg1"/>
                </a:solidFill>
              </a:rPr>
              <a:t>(2008). </a:t>
            </a:r>
            <a:r>
              <a:rPr lang="en-US" altLang="en-US" sz="1600" dirty="0">
                <a:solidFill>
                  <a:schemeClr val="bg1"/>
                </a:solidFill>
              </a:rPr>
              <a:t>Changes in social support and their impact on psychosocial </a:t>
            </a:r>
            <a:r>
              <a:rPr lang="en-US" altLang="en-US" sz="1600" dirty="0" smtClean="0">
                <a:solidFill>
                  <a:schemeClr val="bg1"/>
                </a:solidFill>
              </a:rPr>
              <a:t>outcome over </a:t>
            </a:r>
            <a:r>
              <a:rPr lang="en-US" altLang="en-US" sz="1600" dirty="0">
                <a:solidFill>
                  <a:schemeClr val="bg1"/>
                </a:solidFill>
              </a:rPr>
              <a:t>a 5-year period for African American and White dementia caregivers, </a:t>
            </a:r>
            <a:r>
              <a:rPr lang="en-US" altLang="en-US" sz="1600" i="1" dirty="0">
                <a:solidFill>
                  <a:schemeClr val="bg1"/>
                </a:solidFill>
              </a:rPr>
              <a:t>International Journal of Geriatric </a:t>
            </a:r>
            <a:r>
              <a:rPr lang="en-US" altLang="en-US" sz="1600" i="1" dirty="0" smtClean="0">
                <a:solidFill>
                  <a:schemeClr val="bg1"/>
                </a:solidFill>
              </a:rPr>
              <a:t>Psychiatry, 23, 163-170</a:t>
            </a:r>
            <a:r>
              <a:rPr lang="en-US" altLang="en-US" sz="1600" dirty="0" smtClean="0">
                <a:solidFill>
                  <a:schemeClr val="bg1"/>
                </a:solidFill>
              </a:rPr>
              <a:t>. </a:t>
            </a:r>
            <a:endParaRPr lang="en-US" altLang="en-US" sz="1600" dirty="0">
              <a:solidFill>
                <a:schemeClr val="bg1"/>
              </a:solidFill>
            </a:endParaRPr>
          </a:p>
        </p:txBody>
      </p:sp>
    </p:spTree>
    <p:extLst>
      <p:ext uri="{BB962C8B-B14F-4D97-AF65-F5344CB8AC3E}">
        <p14:creationId xmlns:p14="http://schemas.microsoft.com/office/powerpoint/2010/main" val="2126189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012" name="Rectangle 180"/>
          <p:cNvSpPr>
            <a:spLocks noGrp="1" noChangeArrowheads="1"/>
          </p:cNvSpPr>
          <p:nvPr>
            <p:ph type="title"/>
          </p:nvPr>
        </p:nvSpPr>
        <p:spPr>
          <a:xfrm>
            <a:off x="1066800" y="914400"/>
            <a:ext cx="7772400" cy="609600"/>
          </a:xfrm>
          <a:noFill/>
          <a:ln/>
        </p:spPr>
        <p:txBody>
          <a:bodyPr/>
          <a:lstStyle/>
          <a:p>
            <a:pPr algn="ctr">
              <a:lnSpc>
                <a:spcPct val="75000"/>
              </a:lnSpc>
            </a:pPr>
            <a:r>
              <a:rPr lang="en-US" altLang="en-US" sz="3200" dirty="0">
                <a:solidFill>
                  <a:schemeClr val="bg1"/>
                </a:solidFill>
              </a:rPr>
              <a:t>Caregiver’s satisfaction with their social support network</a:t>
            </a:r>
            <a:r>
              <a:rPr lang="en-US" altLang="en-US" dirty="0">
                <a:solidFill>
                  <a:schemeClr val="bg1"/>
                </a:solidFill>
              </a:rPr>
              <a:t> </a:t>
            </a:r>
          </a:p>
        </p:txBody>
      </p:sp>
      <p:sp>
        <p:nvSpPr>
          <p:cNvPr id="633014" name="Rectangle 182"/>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33013" name="Object 181"/>
          <p:cNvGraphicFramePr>
            <a:graphicFrameLocks noChangeAspect="1"/>
          </p:cNvGraphicFramePr>
          <p:nvPr/>
        </p:nvGraphicFramePr>
        <p:xfrm>
          <a:off x="838200" y="1981200"/>
          <a:ext cx="7620000" cy="4267200"/>
        </p:xfrm>
        <a:graphic>
          <a:graphicData uri="http://schemas.openxmlformats.org/presentationml/2006/ole">
            <mc:AlternateContent xmlns:mc="http://schemas.openxmlformats.org/markup-compatibility/2006">
              <mc:Choice xmlns:v="urn:schemas-microsoft-com:vml" Requires="v">
                <p:oleObj spid="_x0000_s10245" name="Chart" r:id="rId4" imgW="5162550" imgH="3162300" progId="Excel.Chart.8">
                  <p:embed/>
                </p:oleObj>
              </mc:Choice>
              <mc:Fallback>
                <p:oleObj name="Chart" r:id="rId4" imgW="5162550" imgH="31623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81200"/>
                        <a:ext cx="76200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5795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1066800" y="838200"/>
            <a:ext cx="7772400" cy="914400"/>
          </a:xfrm>
        </p:spPr>
        <p:txBody>
          <a:bodyPr/>
          <a:lstStyle/>
          <a:p>
            <a:r>
              <a:rPr lang="en-US" altLang="en-US" sz="3600" dirty="0" smtClean="0"/>
              <a:t>Caring for Mom &amp; Dad</a:t>
            </a:r>
            <a:endParaRPr lang="en-US" altLang="en-US" sz="3600" dirty="0"/>
          </a:p>
        </p:txBody>
      </p:sp>
      <p:sp>
        <p:nvSpPr>
          <p:cNvPr id="575491" name="Rectangle 3"/>
          <p:cNvSpPr>
            <a:spLocks noGrp="1" noChangeArrowheads="1"/>
          </p:cNvSpPr>
          <p:nvPr>
            <p:ph type="body" idx="1"/>
          </p:nvPr>
        </p:nvSpPr>
        <p:spPr>
          <a:xfrm>
            <a:off x="685800" y="1752600"/>
            <a:ext cx="8077200" cy="3778250"/>
          </a:xfrm>
        </p:spPr>
        <p:txBody>
          <a:bodyPr/>
          <a:lstStyle/>
          <a:p>
            <a:pPr>
              <a:lnSpc>
                <a:spcPct val="90000"/>
              </a:lnSpc>
            </a:pPr>
            <a:r>
              <a:rPr lang="en-US" altLang="en-US" sz="2800" dirty="0" smtClean="0">
                <a:cs typeface="Times New Roman" charset="0"/>
              </a:rPr>
              <a:t>PBS documentary (2015)</a:t>
            </a:r>
          </a:p>
          <a:p>
            <a:pPr>
              <a:lnSpc>
                <a:spcPct val="90000"/>
              </a:lnSpc>
            </a:pPr>
            <a:endParaRPr lang="en-US" altLang="en-US" sz="2800" dirty="0" smtClean="0">
              <a:cs typeface="Times New Roman" charset="0"/>
            </a:endParaRPr>
          </a:p>
          <a:p>
            <a:pPr>
              <a:lnSpc>
                <a:spcPct val="90000"/>
              </a:lnSpc>
            </a:pPr>
            <a:r>
              <a:rPr lang="en-US" altLang="en-US" sz="2800" dirty="0" smtClean="0">
                <a:cs typeface="Times New Roman" charset="0"/>
              </a:rPr>
              <a:t>Segment describes Nicole (daughter) who is caring for her father</a:t>
            </a:r>
          </a:p>
          <a:p>
            <a:pPr>
              <a:lnSpc>
                <a:spcPct val="90000"/>
              </a:lnSpc>
            </a:pPr>
            <a:endParaRPr lang="en-US" altLang="en-US" dirty="0">
              <a:cs typeface="Times New Roman" charset="0"/>
            </a:endParaRPr>
          </a:p>
          <a:p>
            <a:pPr>
              <a:lnSpc>
                <a:spcPct val="90000"/>
              </a:lnSpc>
            </a:pPr>
            <a:r>
              <a:rPr lang="en-US" altLang="en-US" sz="2800" dirty="0" smtClean="0">
                <a:cs typeface="Times New Roman" charset="0"/>
              </a:rPr>
              <a:t>Describes her difficulties as a caregiver and an innovative adult overnight program to help caregivers get some sleep. </a:t>
            </a:r>
          </a:p>
          <a:p>
            <a:pPr>
              <a:lnSpc>
                <a:spcPct val="90000"/>
              </a:lnSpc>
            </a:pPr>
            <a:endParaRPr lang="en-US" altLang="en-US" sz="2800" dirty="0">
              <a:cs typeface="Times New Roman" charset="0"/>
            </a:endParaRPr>
          </a:p>
          <a:p>
            <a:pPr>
              <a:lnSpc>
                <a:spcPct val="90000"/>
              </a:lnSpc>
            </a:pPr>
            <a:r>
              <a:rPr lang="en-US" u="sng" dirty="0">
                <a:solidFill>
                  <a:srgbClr val="151311"/>
                </a:solidFill>
              </a:rPr>
              <a:t>https://www.youtube.com/watch?v=tqcH_OxRAjk</a:t>
            </a:r>
            <a:endParaRPr lang="en-US" sz="2800" u="sng" dirty="0" smtClean="0">
              <a:solidFill>
                <a:srgbClr val="151311"/>
              </a:solidFill>
            </a:endParaRPr>
          </a:p>
          <a:p>
            <a:pPr>
              <a:lnSpc>
                <a:spcPct val="90000"/>
              </a:lnSpc>
            </a:pPr>
            <a:endParaRPr lang="en-US" sz="2800" u="sng" dirty="0"/>
          </a:p>
        </p:txBody>
      </p:sp>
    </p:spTree>
    <p:extLst>
      <p:ext uri="{BB962C8B-B14F-4D97-AF65-F5344CB8AC3E}">
        <p14:creationId xmlns:p14="http://schemas.microsoft.com/office/powerpoint/2010/main" val="39876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 calcmode="lin" valueType="num">
                                      <p:cBhvr additive="base">
                                        <p:cTn id="7" dur="500" fill="hold"/>
                                        <p:tgtEl>
                                          <p:spTgt spid="575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5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5491">
                                            <p:txEl>
                                              <p:pRg st="2" end="2"/>
                                            </p:txEl>
                                          </p:spTgt>
                                        </p:tgtEl>
                                        <p:attrNameLst>
                                          <p:attrName>style.visibility</p:attrName>
                                        </p:attrNameLst>
                                      </p:cBhvr>
                                      <p:to>
                                        <p:strVal val="visible"/>
                                      </p:to>
                                    </p:set>
                                    <p:anim calcmode="lin" valueType="num">
                                      <p:cBhvr additive="base">
                                        <p:cTn id="13" dur="500" fill="hold"/>
                                        <p:tgtEl>
                                          <p:spTgt spid="5754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5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5491">
                                            <p:txEl>
                                              <p:pRg st="4" end="4"/>
                                            </p:txEl>
                                          </p:spTgt>
                                        </p:tgtEl>
                                        <p:attrNameLst>
                                          <p:attrName>style.visibility</p:attrName>
                                        </p:attrNameLst>
                                      </p:cBhvr>
                                      <p:to>
                                        <p:strVal val="visible"/>
                                      </p:to>
                                    </p:set>
                                    <p:anim calcmode="lin" valueType="num">
                                      <p:cBhvr additive="base">
                                        <p:cTn id="19" dur="500" fill="hold"/>
                                        <p:tgtEl>
                                          <p:spTgt spid="5754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5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5491">
                                            <p:txEl>
                                              <p:pRg st="6" end="6"/>
                                            </p:txEl>
                                          </p:spTgt>
                                        </p:tgtEl>
                                        <p:attrNameLst>
                                          <p:attrName>style.visibility</p:attrName>
                                        </p:attrNameLst>
                                      </p:cBhvr>
                                      <p:to>
                                        <p:strVal val="visible"/>
                                      </p:to>
                                    </p:set>
                                    <p:anim calcmode="lin" valueType="num">
                                      <p:cBhvr additive="base">
                                        <p:cTn id="25" dur="500" fill="hold"/>
                                        <p:tgtEl>
                                          <p:spTgt spid="57549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54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Where do the phases of research apply</a:t>
            </a:r>
            <a:br>
              <a:rPr lang="en-US" sz="3200" dirty="0" smtClean="0"/>
            </a:br>
            <a:endParaRPr lang="en-US" sz="3200" dirty="0"/>
          </a:p>
        </p:txBody>
      </p:sp>
      <p:pic>
        <p:nvPicPr>
          <p:cNvPr id="32770" name="Picture 2"/>
          <p:cNvPicPr>
            <a:picLocks noChangeAspect="1" noChangeArrowheads="1"/>
          </p:cNvPicPr>
          <p:nvPr/>
        </p:nvPicPr>
        <p:blipFill>
          <a:blip r:embed="rId2"/>
          <a:srcRect/>
          <a:stretch>
            <a:fillRect/>
          </a:stretch>
        </p:blipFill>
        <p:spPr bwMode="auto">
          <a:xfrm>
            <a:off x="952500" y="1972540"/>
            <a:ext cx="7237413" cy="4076700"/>
          </a:xfrm>
          <a:prstGeom prst="rect">
            <a:avLst/>
          </a:prstGeom>
          <a:noFill/>
          <a:ln w="9525">
            <a:noFill/>
            <a:miter lim="800000"/>
            <a:headEnd/>
            <a:tailEnd/>
          </a:ln>
        </p:spPr>
      </p:pic>
      <p:sp>
        <p:nvSpPr>
          <p:cNvPr id="5" name="TextBox 4"/>
          <p:cNvSpPr txBox="1"/>
          <p:nvPr/>
        </p:nvSpPr>
        <p:spPr>
          <a:xfrm>
            <a:off x="3754582" y="6526979"/>
            <a:ext cx="5389418" cy="307777"/>
          </a:xfrm>
          <a:prstGeom prst="rect">
            <a:avLst/>
          </a:prstGeom>
          <a:noFill/>
        </p:spPr>
        <p:txBody>
          <a:bodyPr wrap="square" rtlCol="0">
            <a:spAutoFit/>
          </a:bodyPr>
          <a:lstStyle/>
          <a:p>
            <a:r>
              <a:rPr lang="en-US" sz="1400" dirty="0" err="1" smtClean="0">
                <a:solidFill>
                  <a:srgbClr val="1F7555"/>
                </a:solidFill>
              </a:rPr>
              <a:t>Sperling</a:t>
            </a:r>
            <a:r>
              <a:rPr lang="en-US" sz="1400" dirty="0" smtClean="0">
                <a:solidFill>
                  <a:srgbClr val="1F7555"/>
                </a:solidFill>
              </a:rPr>
              <a:t> et al.  Alzheimer’s and Dementia,</a:t>
            </a:r>
            <a:r>
              <a:rPr lang="en-US" sz="1400" dirty="0" smtClean="0"/>
              <a:t> </a:t>
            </a:r>
            <a:r>
              <a:rPr lang="en-US" sz="1400" dirty="0" smtClean="0">
                <a:solidFill>
                  <a:srgbClr val="1F7555"/>
                </a:solidFill>
              </a:rPr>
              <a:t>2011;7:280-92</a:t>
            </a:r>
            <a:r>
              <a:rPr lang="en-US" sz="1400" dirty="0" smtClean="0"/>
              <a:t>.</a:t>
            </a:r>
            <a:r>
              <a:rPr lang="en-US" sz="1400" dirty="0" smtClean="0">
                <a:solidFill>
                  <a:srgbClr val="1F7555"/>
                </a:solidFill>
              </a:rPr>
              <a:t> </a:t>
            </a:r>
            <a:endParaRPr lang="en-US" sz="1400" dirty="0">
              <a:solidFill>
                <a:srgbClr val="1F7555"/>
              </a:solidFill>
            </a:endParaRPr>
          </a:p>
        </p:txBody>
      </p:sp>
      <p:sp>
        <p:nvSpPr>
          <p:cNvPr id="2" name="Rectangle 1"/>
          <p:cNvSpPr/>
          <p:nvPr/>
        </p:nvSpPr>
        <p:spPr>
          <a:xfrm>
            <a:off x="1371600" y="2362200"/>
            <a:ext cx="2133600" cy="914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352800" y="2209800"/>
            <a:ext cx="401782" cy="533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95400" y="2245908"/>
            <a:ext cx="3581400" cy="3011892"/>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24100" y="1768169"/>
            <a:ext cx="1524000" cy="369332"/>
          </a:xfrm>
          <a:prstGeom prst="rect">
            <a:avLst/>
          </a:prstGeom>
          <a:noFill/>
        </p:spPr>
        <p:txBody>
          <a:bodyPr wrap="square" rtlCol="0">
            <a:spAutoFit/>
          </a:bodyPr>
          <a:lstStyle/>
          <a:p>
            <a:pPr algn="ctr"/>
            <a:r>
              <a:rPr lang="en-US" b="1" dirty="0" smtClean="0"/>
              <a:t>PREVENTION</a:t>
            </a:r>
            <a:endParaRPr lang="en-US" b="1" dirty="0"/>
          </a:p>
        </p:txBody>
      </p:sp>
      <p:sp>
        <p:nvSpPr>
          <p:cNvPr id="10" name="Rectangle 9"/>
          <p:cNvSpPr/>
          <p:nvPr/>
        </p:nvSpPr>
        <p:spPr>
          <a:xfrm>
            <a:off x="4211784" y="2261118"/>
            <a:ext cx="2326408" cy="3011892"/>
          </a:xfrm>
          <a:prstGeom prst="rect">
            <a:avLst/>
          </a:prstGeom>
          <a:gradFill flip="none" rotWithShape="1">
            <a:gsLst>
              <a:gs pos="0">
                <a:srgbClr val="FFFF00">
                  <a:alpha val="49804"/>
                </a:srgbClr>
              </a:gs>
              <a:gs pos="100000">
                <a:srgbClr val="FFFFAF">
                  <a:alpha val="49804"/>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34001" y="2261118"/>
            <a:ext cx="2344882" cy="3011892"/>
          </a:xfrm>
          <a:prstGeom prst="rect">
            <a:avLst/>
          </a:prstGeom>
          <a:gradFill flip="none" rotWithShape="1">
            <a:gsLst>
              <a:gs pos="0">
                <a:srgbClr val="FF0000">
                  <a:alpha val="50000"/>
                </a:srgbClr>
              </a:gs>
              <a:gs pos="100000">
                <a:srgbClr val="F4BDB2">
                  <a:alpha val="49804"/>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82442" y="1538315"/>
            <a:ext cx="1524000" cy="646331"/>
          </a:xfrm>
          <a:prstGeom prst="rect">
            <a:avLst/>
          </a:prstGeom>
          <a:noFill/>
        </p:spPr>
        <p:txBody>
          <a:bodyPr wrap="square" rtlCol="0">
            <a:spAutoFit/>
          </a:bodyPr>
          <a:lstStyle/>
          <a:p>
            <a:pPr algn="ctr"/>
            <a:r>
              <a:rPr lang="en-US" b="1" dirty="0" smtClean="0">
                <a:solidFill>
                  <a:srgbClr val="000000"/>
                </a:solidFill>
              </a:rPr>
              <a:t>MEDICAL TREATMENT</a:t>
            </a:r>
            <a:endParaRPr lang="en-US" b="1" dirty="0">
              <a:solidFill>
                <a:srgbClr val="000000"/>
              </a:solidFill>
            </a:endParaRPr>
          </a:p>
        </p:txBody>
      </p:sp>
      <p:sp>
        <p:nvSpPr>
          <p:cNvPr id="13" name="TextBox 12"/>
          <p:cNvSpPr txBox="1"/>
          <p:nvPr/>
        </p:nvSpPr>
        <p:spPr>
          <a:xfrm>
            <a:off x="6408304" y="1786055"/>
            <a:ext cx="1524000" cy="369332"/>
          </a:xfrm>
          <a:prstGeom prst="rect">
            <a:avLst/>
          </a:prstGeom>
          <a:noFill/>
        </p:spPr>
        <p:txBody>
          <a:bodyPr wrap="square" rtlCol="0">
            <a:spAutoFit/>
          </a:bodyPr>
          <a:lstStyle/>
          <a:p>
            <a:pPr algn="ctr"/>
            <a:r>
              <a:rPr lang="en-US" b="1" dirty="0" smtClean="0">
                <a:solidFill>
                  <a:srgbClr val="FF0000"/>
                </a:solidFill>
              </a:rPr>
              <a:t>CARE </a:t>
            </a:r>
            <a:endParaRPr lang="en-US" b="1" dirty="0">
              <a:solidFill>
                <a:srgbClr val="FF0000"/>
              </a:solidFill>
            </a:endParaRPr>
          </a:p>
        </p:txBody>
      </p:sp>
    </p:spTree>
    <p:extLst>
      <p:ext uri="{BB962C8B-B14F-4D97-AF65-F5344CB8AC3E}">
        <p14:creationId xmlns:p14="http://schemas.microsoft.com/office/powerpoint/2010/main" val="9565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animBg="1"/>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914400" y="914400"/>
            <a:ext cx="7924800" cy="685800"/>
          </a:xfrm>
        </p:spPr>
        <p:txBody>
          <a:bodyPr/>
          <a:lstStyle/>
          <a:p>
            <a:r>
              <a:rPr lang="en-US" altLang="en-US" sz="3600" dirty="0" smtClean="0"/>
              <a:t>New York University  </a:t>
            </a:r>
            <a:r>
              <a:rPr lang="en-US" altLang="en-US" sz="3600" dirty="0"/>
              <a:t>Caregiver Intervention </a:t>
            </a:r>
            <a:r>
              <a:rPr lang="en-US" altLang="en-US" sz="3600" dirty="0" smtClean="0"/>
              <a:t>(NYUCI)</a:t>
            </a:r>
            <a:endParaRPr lang="en-US" altLang="en-US" sz="3600" dirty="0"/>
          </a:p>
        </p:txBody>
      </p:sp>
      <p:sp>
        <p:nvSpPr>
          <p:cNvPr id="660534" name="Rectangle 54"/>
          <p:cNvSpPr>
            <a:spLocks noGrp="1" noChangeArrowheads="1"/>
          </p:cNvSpPr>
          <p:nvPr>
            <p:ph type="body" idx="1"/>
          </p:nvPr>
        </p:nvSpPr>
        <p:spPr>
          <a:xfrm>
            <a:off x="838200" y="2438400"/>
            <a:ext cx="7772400" cy="4114800"/>
          </a:xfrm>
        </p:spPr>
        <p:txBody>
          <a:bodyPr/>
          <a:lstStyle/>
          <a:p>
            <a:r>
              <a:rPr lang="en-US" altLang="en-US" dirty="0"/>
              <a:t>Randomized trial</a:t>
            </a:r>
          </a:p>
          <a:p>
            <a:r>
              <a:rPr lang="en-US" altLang="en-US" dirty="0" smtClean="0"/>
              <a:t>Targeted intervention to increase </a:t>
            </a:r>
            <a:r>
              <a:rPr lang="en-US" altLang="en-US" dirty="0"/>
              <a:t>social support in spouse caregivers</a:t>
            </a:r>
          </a:p>
          <a:p>
            <a:r>
              <a:rPr lang="en-US" altLang="en-US" dirty="0"/>
              <a:t> Intervention</a:t>
            </a:r>
          </a:p>
          <a:p>
            <a:pPr lvl="1"/>
            <a:r>
              <a:rPr lang="en-US" altLang="en-US" dirty="0"/>
              <a:t>Individual (2) and family counseling (4</a:t>
            </a:r>
            <a:r>
              <a:rPr lang="en-US" altLang="en-US" dirty="0" smtClean="0"/>
              <a:t>) – in person</a:t>
            </a:r>
            <a:endParaRPr lang="en-US" altLang="en-US" dirty="0"/>
          </a:p>
          <a:p>
            <a:pPr lvl="1"/>
            <a:r>
              <a:rPr lang="en-US" altLang="en-US" dirty="0"/>
              <a:t>Support group participation</a:t>
            </a:r>
          </a:p>
          <a:p>
            <a:pPr lvl="1"/>
            <a:r>
              <a:rPr lang="en-US" altLang="en-US" dirty="0"/>
              <a:t>Ad hoc counseling as requested by phone</a:t>
            </a:r>
          </a:p>
        </p:txBody>
      </p:sp>
    </p:spTree>
    <p:extLst>
      <p:ext uri="{BB962C8B-B14F-4D97-AF65-F5344CB8AC3E}">
        <p14:creationId xmlns:p14="http://schemas.microsoft.com/office/powerpoint/2010/main" val="3319708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838200" y="1143000"/>
            <a:ext cx="7924800" cy="685800"/>
          </a:xfrm>
        </p:spPr>
        <p:txBody>
          <a:bodyPr/>
          <a:lstStyle/>
          <a:p>
            <a:r>
              <a:rPr lang="en-US" altLang="en-US" sz="3600" dirty="0"/>
              <a:t>Participants </a:t>
            </a:r>
          </a:p>
        </p:txBody>
      </p:sp>
      <p:sp>
        <p:nvSpPr>
          <p:cNvPr id="661507" name="Rectangle 3"/>
          <p:cNvSpPr>
            <a:spLocks noGrp="1" noChangeArrowheads="1"/>
          </p:cNvSpPr>
          <p:nvPr>
            <p:ph type="body" idx="1"/>
          </p:nvPr>
        </p:nvSpPr>
        <p:spPr>
          <a:xfrm>
            <a:off x="457200" y="2070540"/>
            <a:ext cx="8229600" cy="4558860"/>
          </a:xfrm>
        </p:spPr>
        <p:txBody>
          <a:bodyPr/>
          <a:lstStyle/>
          <a:p>
            <a:r>
              <a:rPr lang="en-US" altLang="en-US" dirty="0"/>
              <a:t>Recruited through NYU Alzheimer’s Disease Center and referrals</a:t>
            </a:r>
          </a:p>
          <a:p>
            <a:r>
              <a:rPr lang="en-US" altLang="en-US" dirty="0"/>
              <a:t>406 caregiver/patient dyads</a:t>
            </a:r>
          </a:p>
          <a:p>
            <a:pPr lvl="1"/>
            <a:r>
              <a:rPr lang="en-US" altLang="en-US" dirty="0"/>
              <a:t>203 treatment</a:t>
            </a:r>
          </a:p>
          <a:p>
            <a:pPr lvl="1"/>
            <a:r>
              <a:rPr lang="en-US" altLang="en-US" dirty="0"/>
              <a:t>203 usual care</a:t>
            </a:r>
          </a:p>
          <a:p>
            <a:r>
              <a:rPr lang="en-US" altLang="en-US" dirty="0"/>
              <a:t>206 recruited in the first cohort, 200 in second cohort (1991)</a:t>
            </a:r>
          </a:p>
        </p:txBody>
      </p:sp>
    </p:spTree>
    <p:extLst>
      <p:ext uri="{BB962C8B-B14F-4D97-AF65-F5344CB8AC3E}">
        <p14:creationId xmlns:p14="http://schemas.microsoft.com/office/powerpoint/2010/main" val="1695566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914400" y="1066800"/>
            <a:ext cx="7924800" cy="685800"/>
          </a:xfrm>
        </p:spPr>
        <p:txBody>
          <a:bodyPr/>
          <a:lstStyle/>
          <a:p>
            <a:r>
              <a:rPr lang="en-US" altLang="en-US" sz="3600" dirty="0"/>
              <a:t>Assessment Intervals </a:t>
            </a:r>
          </a:p>
        </p:txBody>
      </p:sp>
      <p:sp>
        <p:nvSpPr>
          <p:cNvPr id="663555" name="Rectangle 3"/>
          <p:cNvSpPr>
            <a:spLocks noGrp="1" noChangeArrowheads="1"/>
          </p:cNvSpPr>
          <p:nvPr>
            <p:ph type="body" idx="1"/>
          </p:nvPr>
        </p:nvSpPr>
        <p:spPr>
          <a:xfrm>
            <a:off x="457200" y="2070540"/>
            <a:ext cx="8229600" cy="4558860"/>
          </a:xfrm>
        </p:spPr>
        <p:txBody>
          <a:bodyPr/>
          <a:lstStyle/>
          <a:p>
            <a:r>
              <a:rPr lang="en-US" altLang="en-US" dirty="0"/>
              <a:t>Baseline, 4 months, 8 months, 1 year</a:t>
            </a:r>
          </a:p>
          <a:p>
            <a:r>
              <a:rPr lang="en-US" altLang="en-US" dirty="0"/>
              <a:t>After the 1</a:t>
            </a:r>
            <a:r>
              <a:rPr lang="en-US" altLang="en-US" baseline="30000" dirty="0"/>
              <a:t>st</a:t>
            </a:r>
            <a:r>
              <a:rPr lang="en-US" altLang="en-US" dirty="0"/>
              <a:t> year, every 6 months while in community</a:t>
            </a:r>
          </a:p>
          <a:p>
            <a:r>
              <a:rPr lang="en-US" altLang="en-US" dirty="0"/>
              <a:t>Every 6 months after NHP</a:t>
            </a:r>
          </a:p>
          <a:p>
            <a:r>
              <a:rPr lang="en-US" altLang="en-US" dirty="0"/>
              <a:t>Every 6 months following patient death for up to 2 years</a:t>
            </a:r>
          </a:p>
        </p:txBody>
      </p:sp>
    </p:spTree>
    <p:extLst>
      <p:ext uri="{BB962C8B-B14F-4D97-AF65-F5344CB8AC3E}">
        <p14:creationId xmlns:p14="http://schemas.microsoft.com/office/powerpoint/2010/main" val="2837728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533400" y="838200"/>
            <a:ext cx="8458200" cy="914400"/>
          </a:xfrm>
        </p:spPr>
        <p:txBody>
          <a:bodyPr/>
          <a:lstStyle/>
          <a:p>
            <a:pPr algn="ctr">
              <a:lnSpc>
                <a:spcPct val="70000"/>
              </a:lnSpc>
            </a:pPr>
            <a:r>
              <a:rPr lang="en-US" altLang="en-US" sz="2400" dirty="0"/>
              <a:t>Probability of nursing home placement (1 – survival probability) as estimated from a Cox proportional hazards model</a:t>
            </a:r>
            <a:r>
              <a:rPr lang="en-US" altLang="en-US" dirty="0"/>
              <a:t> </a:t>
            </a:r>
          </a:p>
        </p:txBody>
      </p:sp>
      <p:sp>
        <p:nvSpPr>
          <p:cNvPr id="668677" name="Rectangle 5"/>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68676" name="Object 4"/>
          <p:cNvGraphicFramePr>
            <a:graphicFrameLocks noChangeAspect="1"/>
          </p:cNvGraphicFramePr>
          <p:nvPr>
            <p:extLst/>
          </p:nvPr>
        </p:nvGraphicFramePr>
        <p:xfrm>
          <a:off x="381000" y="1600200"/>
          <a:ext cx="8610600" cy="4800600"/>
        </p:xfrm>
        <a:graphic>
          <a:graphicData uri="http://schemas.openxmlformats.org/presentationml/2006/ole">
            <mc:AlternateContent xmlns:mc="http://schemas.openxmlformats.org/markup-compatibility/2006">
              <mc:Choice xmlns:v="urn:schemas-microsoft-com:vml" Requires="v">
                <p:oleObj spid="_x0000_s11269" name="Chart" r:id="rId4" imgW="5495925" imgH="3457575" progId="Excel.Chart.8">
                  <p:embed/>
                </p:oleObj>
              </mc:Choice>
              <mc:Fallback>
                <p:oleObj name="Chart" r:id="rId4" imgW="5495925" imgH="3457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8610600" cy="4800600"/>
                      </a:xfrm>
                      <a:prstGeom prst="rect">
                        <a:avLst/>
                      </a:prstGeom>
                      <a:noFill/>
                      <a:extLst/>
                    </p:spPr>
                  </p:pic>
                </p:oleObj>
              </mc:Fallback>
            </mc:AlternateContent>
          </a:graphicData>
        </a:graphic>
      </p:graphicFrame>
      <p:sp>
        <p:nvSpPr>
          <p:cNvPr id="668678" name="Line 6"/>
          <p:cNvSpPr>
            <a:spLocks noChangeShapeType="1"/>
          </p:cNvSpPr>
          <p:nvPr/>
        </p:nvSpPr>
        <p:spPr bwMode="auto">
          <a:xfrm>
            <a:off x="3429000" y="3886200"/>
            <a:ext cx="685800" cy="0"/>
          </a:xfrm>
          <a:prstGeom prst="line">
            <a:avLst/>
          </a:prstGeom>
          <a:noFill/>
          <a:ln w="25400">
            <a:solidFill>
              <a:srgbClr val="000000"/>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967125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885" name="Picture 1029"/>
          <p:cNvPicPr>
            <a:picLocks noChangeAspect="1" noChangeArrowheads="1"/>
          </p:cNvPicPr>
          <p:nvPr/>
        </p:nvPicPr>
        <p:blipFill>
          <a:blip r:embed="rId3">
            <a:extLst>
              <a:ext uri="{28A0092B-C50C-407E-A947-70E740481C1C}">
                <a14:useLocalDpi xmlns:a14="http://schemas.microsoft.com/office/drawing/2010/main" val="0"/>
              </a:ext>
            </a:extLst>
          </a:blip>
          <a:srcRect l="9377" t="15527" r="9377" b="5176"/>
          <a:stretch>
            <a:fillRect/>
          </a:stretch>
        </p:blipFill>
        <p:spPr bwMode="auto">
          <a:xfrm>
            <a:off x="609600" y="990600"/>
            <a:ext cx="7924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1020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914400" y="914400"/>
            <a:ext cx="7924800" cy="609600"/>
          </a:xfrm>
        </p:spPr>
        <p:txBody>
          <a:bodyPr/>
          <a:lstStyle/>
          <a:p>
            <a:r>
              <a:rPr lang="en-US" altLang="en-US" sz="3600" dirty="0"/>
              <a:t>Average Satisfaction with Social Support</a:t>
            </a:r>
          </a:p>
        </p:txBody>
      </p:sp>
      <p:pic>
        <p:nvPicPr>
          <p:cNvPr id="684037" name="Picture 5"/>
          <p:cNvPicPr>
            <a:picLocks noChangeAspect="1" noChangeArrowheads="1"/>
          </p:cNvPicPr>
          <p:nvPr/>
        </p:nvPicPr>
        <p:blipFill>
          <a:blip r:embed="rId3">
            <a:extLst>
              <a:ext uri="{28A0092B-C50C-407E-A947-70E740481C1C}">
                <a14:useLocalDpi xmlns:a14="http://schemas.microsoft.com/office/drawing/2010/main" val="0"/>
              </a:ext>
            </a:extLst>
          </a:blip>
          <a:srcRect l="4688" t="19409" r="9377" b="6470"/>
          <a:stretch>
            <a:fillRect/>
          </a:stretch>
        </p:blipFill>
        <p:spPr bwMode="auto">
          <a:xfrm>
            <a:off x="6858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4038" name="Rectangle 6"/>
          <p:cNvSpPr>
            <a:spLocks noChangeArrowheads="1"/>
          </p:cNvSpPr>
          <p:nvPr/>
        </p:nvSpPr>
        <p:spPr bwMode="auto">
          <a:xfrm>
            <a:off x="609600" y="5943600"/>
            <a:ext cx="8204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00" dirty="0"/>
              <a:t>Drentea, P., </a:t>
            </a:r>
            <a:r>
              <a:rPr lang="en-US" altLang="en-US" sz="1300" b="1" dirty="0"/>
              <a:t>Clay, O., </a:t>
            </a:r>
            <a:r>
              <a:rPr lang="en-US" altLang="en-US" sz="1300" dirty="0"/>
              <a:t>Roth, D., &amp; Mittelman, M. (2006). Predictors of improvement in social support: Five-year effects </a:t>
            </a:r>
          </a:p>
          <a:p>
            <a:r>
              <a:rPr lang="en-US" altLang="en-US" sz="1300" dirty="0"/>
              <a:t>of a structured intervention for caregivers of spouses with Alzheimer’s disease, </a:t>
            </a:r>
            <a:r>
              <a:rPr lang="en-US" altLang="en-US" sz="1300" i="1" dirty="0"/>
              <a:t>Social Science &amp; Medicine, 63, 957-967.</a:t>
            </a:r>
            <a:r>
              <a:rPr lang="en-US" altLang="en-US" sz="1400" dirty="0"/>
              <a:t> </a:t>
            </a:r>
          </a:p>
        </p:txBody>
      </p:sp>
    </p:spTree>
    <p:extLst>
      <p:ext uri="{BB962C8B-B14F-4D97-AF65-F5344CB8AC3E}">
        <p14:creationId xmlns:p14="http://schemas.microsoft.com/office/powerpoint/2010/main" val="2560599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457200" y="990600"/>
            <a:ext cx="8686800" cy="609600"/>
          </a:xfrm>
        </p:spPr>
        <p:txBody>
          <a:bodyPr/>
          <a:lstStyle/>
          <a:p>
            <a:r>
              <a:rPr lang="en-US" altLang="en-US" sz="3200" dirty="0"/>
              <a:t>Summary (NYU Spouse Caregiver Intervention)</a:t>
            </a:r>
          </a:p>
        </p:txBody>
      </p:sp>
      <p:sp>
        <p:nvSpPr>
          <p:cNvPr id="658435" name="Rectangle 3"/>
          <p:cNvSpPr>
            <a:spLocks noGrp="1" noChangeArrowheads="1"/>
          </p:cNvSpPr>
          <p:nvPr>
            <p:ph type="body" idx="1"/>
          </p:nvPr>
        </p:nvSpPr>
        <p:spPr>
          <a:xfrm>
            <a:off x="381000" y="2057400"/>
            <a:ext cx="8686800" cy="3810000"/>
          </a:xfrm>
        </p:spPr>
        <p:txBody>
          <a:bodyPr/>
          <a:lstStyle/>
          <a:p>
            <a:pPr>
              <a:lnSpc>
                <a:spcPct val="90000"/>
              </a:lnSpc>
            </a:pPr>
            <a:r>
              <a:rPr lang="en-US" altLang="en-US" sz="2800">
                <a:cs typeface="Times New Roman" charset="0"/>
              </a:rPr>
              <a:t>The intervention mobilized the social support network, delayed NHP, and improved caregiver adaptation.</a:t>
            </a:r>
          </a:p>
          <a:p>
            <a:pPr>
              <a:lnSpc>
                <a:spcPct val="90000"/>
              </a:lnSpc>
            </a:pPr>
            <a:r>
              <a:rPr lang="en-US" altLang="en-US" sz="2800">
                <a:cs typeface="Times New Roman" charset="0"/>
              </a:rPr>
              <a:t>An individual’s satisfaction with their social support network was a better predictor of caregiver outcome than network size.</a:t>
            </a:r>
          </a:p>
          <a:p>
            <a:pPr>
              <a:lnSpc>
                <a:spcPct val="90000"/>
              </a:lnSpc>
            </a:pPr>
            <a:r>
              <a:rPr lang="en-US" altLang="en-US" sz="2800">
                <a:cs typeface="Times New Roman" charset="0"/>
              </a:rPr>
              <a:t>Increases in emotional support, the number of individuals caregivers felt close to, and frequency seeing people in their network partially explained the increase in overall satisfaction.</a:t>
            </a:r>
          </a:p>
        </p:txBody>
      </p:sp>
    </p:spTree>
    <p:extLst>
      <p:ext uri="{BB962C8B-B14F-4D97-AF65-F5344CB8AC3E}">
        <p14:creationId xmlns:p14="http://schemas.microsoft.com/office/powerpoint/2010/main" val="199549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anim calcmode="lin" valueType="num">
                                      <p:cBhvr additive="base">
                                        <p:cTn id="7" dur="500" fill="hold"/>
                                        <p:tgtEl>
                                          <p:spTgt spid="65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8435">
                                            <p:txEl>
                                              <p:pRg st="1" end="1"/>
                                            </p:txEl>
                                          </p:spTgt>
                                        </p:tgtEl>
                                        <p:attrNameLst>
                                          <p:attrName>style.visibility</p:attrName>
                                        </p:attrNameLst>
                                      </p:cBhvr>
                                      <p:to>
                                        <p:strVal val="visible"/>
                                      </p:to>
                                    </p:set>
                                    <p:anim calcmode="lin" valueType="num">
                                      <p:cBhvr additive="base">
                                        <p:cTn id="13" dur="500" fill="hold"/>
                                        <p:tgtEl>
                                          <p:spTgt spid="65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8435">
                                            <p:txEl>
                                              <p:pRg st="2" end="2"/>
                                            </p:txEl>
                                          </p:spTgt>
                                        </p:tgtEl>
                                        <p:attrNameLst>
                                          <p:attrName>style.visibility</p:attrName>
                                        </p:attrNameLst>
                                      </p:cBhvr>
                                      <p:to>
                                        <p:strVal val="visible"/>
                                      </p:to>
                                    </p:set>
                                    <p:anim calcmode="lin" valueType="num">
                                      <p:cBhvr additive="base">
                                        <p:cTn id="19" dur="500" fill="hold"/>
                                        <p:tgtEl>
                                          <p:spTgt spid="65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914400" y="1066800"/>
            <a:ext cx="7924800" cy="609600"/>
          </a:xfrm>
        </p:spPr>
        <p:txBody>
          <a:bodyPr/>
          <a:lstStyle/>
          <a:p>
            <a:r>
              <a:rPr lang="en-US" altLang="en-US" sz="3600" dirty="0"/>
              <a:t>Implications</a:t>
            </a:r>
          </a:p>
        </p:txBody>
      </p:sp>
      <p:sp>
        <p:nvSpPr>
          <p:cNvPr id="666627" name="Rectangle 3"/>
          <p:cNvSpPr>
            <a:spLocks noGrp="1" noChangeArrowheads="1"/>
          </p:cNvSpPr>
          <p:nvPr>
            <p:ph type="body" idx="1"/>
          </p:nvPr>
        </p:nvSpPr>
        <p:spPr>
          <a:xfrm>
            <a:off x="609600" y="2286000"/>
            <a:ext cx="8305800" cy="4495800"/>
          </a:xfrm>
        </p:spPr>
        <p:txBody>
          <a:bodyPr/>
          <a:lstStyle/>
          <a:p>
            <a:pPr>
              <a:lnSpc>
                <a:spcPct val="90000"/>
              </a:lnSpc>
            </a:pPr>
            <a:r>
              <a:rPr lang="en-US" altLang="en-US" sz="2800" dirty="0"/>
              <a:t>Findings from observational investigations such as the FCRP </a:t>
            </a:r>
            <a:r>
              <a:rPr lang="en-US" altLang="en-US" sz="2800" dirty="0" smtClean="0"/>
              <a:t>have identified caregivers </a:t>
            </a:r>
            <a:r>
              <a:rPr lang="en-US" altLang="en-US" sz="2800" dirty="0"/>
              <a:t>who </a:t>
            </a:r>
            <a:r>
              <a:rPr lang="en-US" altLang="en-US" sz="2800" dirty="0" smtClean="0"/>
              <a:t>are at-risk</a:t>
            </a:r>
            <a:r>
              <a:rPr lang="en-US" altLang="en-US" sz="2800" dirty="0"/>
              <a:t>, as well as, modifiable protective resources such as social support that can be improved with intervention. </a:t>
            </a:r>
            <a:endParaRPr lang="en-US" altLang="en-US" sz="2800" dirty="0" smtClean="0"/>
          </a:p>
          <a:p>
            <a:pPr>
              <a:lnSpc>
                <a:spcPct val="90000"/>
              </a:lnSpc>
            </a:pPr>
            <a:endParaRPr lang="en-US" altLang="en-US" sz="2800" dirty="0" smtClean="0"/>
          </a:p>
          <a:p>
            <a:pPr>
              <a:lnSpc>
                <a:spcPct val="90000"/>
              </a:lnSpc>
            </a:pPr>
            <a:r>
              <a:rPr lang="en-US" altLang="en-US" sz="2800" dirty="0" smtClean="0"/>
              <a:t>Are these findings similar in other samples of caregivers?</a:t>
            </a:r>
            <a:endParaRPr lang="en-US" altLang="en-US" sz="2800" dirty="0"/>
          </a:p>
        </p:txBody>
      </p:sp>
    </p:spTree>
    <p:extLst>
      <p:ext uri="{BB962C8B-B14F-4D97-AF65-F5344CB8AC3E}">
        <p14:creationId xmlns:p14="http://schemas.microsoft.com/office/powerpoint/2010/main" val="2413964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 calcmode="lin" valueType="num">
                                      <p:cBhvr additive="base">
                                        <p:cTn id="7" dur="500" fill="hold"/>
                                        <p:tgtEl>
                                          <p:spTgt spid="66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6627">
                                            <p:txEl>
                                              <p:pRg st="2" end="2"/>
                                            </p:txEl>
                                          </p:spTgt>
                                        </p:tgtEl>
                                        <p:attrNameLst>
                                          <p:attrName>style.visibility</p:attrName>
                                        </p:attrNameLst>
                                      </p:cBhvr>
                                      <p:to>
                                        <p:strVal val="visible"/>
                                      </p:to>
                                    </p:set>
                                    <p:anim calcmode="lin" valueType="num">
                                      <p:cBhvr additive="base">
                                        <p:cTn id="13" dur="500" fill="hold"/>
                                        <p:tgtEl>
                                          <p:spTgt spid="6666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914400" y="990600"/>
            <a:ext cx="7924800" cy="609600"/>
          </a:xfrm>
        </p:spPr>
        <p:txBody>
          <a:bodyPr/>
          <a:lstStyle/>
          <a:p>
            <a:r>
              <a:rPr lang="en-US" altLang="en-US" sz="3600" dirty="0" smtClean="0"/>
              <a:t>Implications (continued)</a:t>
            </a:r>
            <a:endParaRPr lang="en-US" altLang="en-US" sz="3600" dirty="0"/>
          </a:p>
        </p:txBody>
      </p:sp>
      <p:sp>
        <p:nvSpPr>
          <p:cNvPr id="666627" name="Rectangle 3"/>
          <p:cNvSpPr>
            <a:spLocks noGrp="1" noChangeArrowheads="1"/>
          </p:cNvSpPr>
          <p:nvPr>
            <p:ph type="body" idx="1"/>
          </p:nvPr>
        </p:nvSpPr>
        <p:spPr>
          <a:xfrm>
            <a:off x="609600" y="1905000"/>
            <a:ext cx="8305800" cy="4495800"/>
          </a:xfrm>
        </p:spPr>
        <p:txBody>
          <a:bodyPr/>
          <a:lstStyle/>
          <a:p>
            <a:pPr>
              <a:lnSpc>
                <a:spcPct val="90000"/>
              </a:lnSpc>
            </a:pPr>
            <a:r>
              <a:rPr lang="en-US" altLang="en-US" dirty="0"/>
              <a:t>In a 2015 Cost of Care Survey, it was estimated that the median cost of the care per year provided to nursing home residents ranges from $60,225 in Oklahoma to $259,515 in Alaska.</a:t>
            </a:r>
          </a:p>
          <a:p>
            <a:pPr lvl="1">
              <a:lnSpc>
                <a:spcPct val="90000"/>
              </a:lnSpc>
            </a:pPr>
            <a:r>
              <a:rPr lang="en-US" altLang="en-US" dirty="0"/>
              <a:t>Alabama - $76,285 </a:t>
            </a:r>
          </a:p>
          <a:p>
            <a:pPr>
              <a:lnSpc>
                <a:spcPct val="90000"/>
              </a:lnSpc>
            </a:pPr>
            <a:endParaRPr lang="en-US" altLang="en-US" sz="2800" dirty="0" smtClean="0"/>
          </a:p>
          <a:p>
            <a:pPr>
              <a:lnSpc>
                <a:spcPct val="90000"/>
              </a:lnSpc>
            </a:pPr>
            <a:r>
              <a:rPr lang="en-US" altLang="en-US" sz="2800" dirty="0" smtClean="0"/>
              <a:t>The </a:t>
            </a:r>
            <a:r>
              <a:rPr lang="en-US" altLang="en-US" sz="2800" dirty="0"/>
              <a:t>sample recruited to participate in the NYU caregiver intervention study was primarily White.  Is the intervention effective for African Americans? </a:t>
            </a:r>
          </a:p>
          <a:p>
            <a:pPr>
              <a:lnSpc>
                <a:spcPct val="90000"/>
              </a:lnSpc>
            </a:pPr>
            <a:endParaRPr lang="en-US" altLang="en-US" sz="2800" dirty="0" smtClean="0"/>
          </a:p>
          <a:p>
            <a:pPr>
              <a:lnSpc>
                <a:spcPct val="90000"/>
              </a:lnSpc>
            </a:pPr>
            <a:endParaRPr lang="en-US" altLang="en-US" sz="2800" dirty="0" smtClean="0"/>
          </a:p>
        </p:txBody>
      </p:sp>
    </p:spTree>
    <p:extLst>
      <p:ext uri="{BB962C8B-B14F-4D97-AF65-F5344CB8AC3E}">
        <p14:creationId xmlns:p14="http://schemas.microsoft.com/office/powerpoint/2010/main" val="4456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 calcmode="lin" valueType="num">
                                      <p:cBhvr additive="base">
                                        <p:cTn id="7" dur="500" fill="hold"/>
                                        <p:tgtEl>
                                          <p:spTgt spid="66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6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anim calcmode="lin" valueType="num">
                                      <p:cBhvr additive="base">
                                        <p:cTn id="11" dur="500" fill="hold"/>
                                        <p:tgtEl>
                                          <p:spTgt spid="6666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6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66627">
                                            <p:txEl>
                                              <p:pRg st="3" end="3"/>
                                            </p:txEl>
                                          </p:spTgt>
                                        </p:tgtEl>
                                        <p:attrNameLst>
                                          <p:attrName>style.visibility</p:attrName>
                                        </p:attrNameLst>
                                      </p:cBhvr>
                                      <p:to>
                                        <p:strVal val="visible"/>
                                      </p:to>
                                    </p:set>
                                    <p:anim calcmode="lin" valueType="num">
                                      <p:cBhvr additive="base">
                                        <p:cTn id="17" dur="500" fill="hold"/>
                                        <p:tgtEl>
                                          <p:spTgt spid="66662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035"/>
            <a:ext cx="8229600" cy="980965"/>
          </a:xfrm>
        </p:spPr>
        <p:txBody>
          <a:bodyPr/>
          <a:lstStyle/>
          <a:p>
            <a:r>
              <a:rPr lang="en-US" sz="3600" dirty="0" smtClean="0"/>
              <a:t>Clay Pilot Study</a:t>
            </a:r>
            <a:endParaRPr lang="en-US" sz="3600" dirty="0"/>
          </a:p>
        </p:txBody>
      </p:sp>
      <p:sp>
        <p:nvSpPr>
          <p:cNvPr id="3" name="Content Placeholder 2"/>
          <p:cNvSpPr>
            <a:spLocks noGrp="1"/>
          </p:cNvSpPr>
          <p:nvPr>
            <p:ph idx="1"/>
          </p:nvPr>
        </p:nvSpPr>
        <p:spPr>
          <a:xfrm>
            <a:off x="457200" y="1809834"/>
            <a:ext cx="8458200" cy="4558860"/>
          </a:xfrm>
        </p:spPr>
        <p:txBody>
          <a:bodyPr/>
          <a:lstStyle/>
          <a:p>
            <a:r>
              <a:rPr lang="en-US" dirty="0" smtClean="0"/>
              <a:t>Phone Interviews with 39 African American caregivers</a:t>
            </a:r>
          </a:p>
          <a:p>
            <a:r>
              <a:rPr lang="en-US" dirty="0" smtClean="0"/>
              <a:t>Caregiving Issues reported:</a:t>
            </a:r>
          </a:p>
          <a:p>
            <a:pPr lvl="1"/>
            <a:r>
              <a:rPr lang="en-US" dirty="0" smtClean="0"/>
              <a:t>Dealing with memory and behavioral problems</a:t>
            </a:r>
          </a:p>
          <a:p>
            <a:pPr lvl="1"/>
            <a:r>
              <a:rPr lang="en-US" dirty="0" smtClean="0"/>
              <a:t>Dealing emotionally with family member (FM) not remembering them</a:t>
            </a:r>
          </a:p>
          <a:p>
            <a:pPr lvl="1"/>
            <a:r>
              <a:rPr lang="en-US" dirty="0" smtClean="0"/>
              <a:t>Taking care of FM’s financial affairs</a:t>
            </a:r>
          </a:p>
          <a:p>
            <a:pPr lvl="1"/>
            <a:r>
              <a:rPr lang="en-US" dirty="0" smtClean="0"/>
              <a:t>Helping FM with other comorbid conditions</a:t>
            </a:r>
          </a:p>
          <a:p>
            <a:pPr lvl="1"/>
            <a:r>
              <a:rPr lang="en-US" dirty="0" smtClean="0"/>
              <a:t>Transportation difficulty</a:t>
            </a:r>
          </a:p>
          <a:p>
            <a:pPr lvl="1"/>
            <a:r>
              <a:rPr lang="en-US" dirty="0" smtClean="0"/>
              <a:t>Need for a sitter (relief person)</a:t>
            </a:r>
            <a:endParaRPr lang="en-US" dirty="0"/>
          </a:p>
        </p:txBody>
      </p:sp>
    </p:spTree>
    <p:extLst>
      <p:ext uri="{BB962C8B-B14F-4D97-AF65-F5344CB8AC3E}">
        <p14:creationId xmlns:p14="http://schemas.microsoft.com/office/powerpoint/2010/main" val="20183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533400" y="762000"/>
            <a:ext cx="7772400" cy="1143000"/>
          </a:xfrm>
        </p:spPr>
        <p:txBody>
          <a:bodyPr/>
          <a:lstStyle/>
          <a:p>
            <a:r>
              <a:rPr lang="en-US" altLang="en-US" dirty="0" smtClean="0"/>
              <a:t>Major Branches </a:t>
            </a:r>
            <a:r>
              <a:rPr lang="en-US" altLang="en-US" dirty="0"/>
              <a:t>of AD Research</a:t>
            </a:r>
          </a:p>
        </p:txBody>
      </p:sp>
      <p:sp>
        <p:nvSpPr>
          <p:cNvPr id="478211" name="Rectangle 3"/>
          <p:cNvSpPr>
            <a:spLocks noGrp="1" noChangeArrowheads="1"/>
          </p:cNvSpPr>
          <p:nvPr>
            <p:ph type="body" idx="1"/>
          </p:nvPr>
        </p:nvSpPr>
        <p:spPr>
          <a:xfrm>
            <a:off x="666750" y="1428750"/>
            <a:ext cx="7772400" cy="5181600"/>
          </a:xfrm>
        </p:spPr>
        <p:txBody>
          <a:bodyPr/>
          <a:lstStyle/>
          <a:p>
            <a:pPr>
              <a:lnSpc>
                <a:spcPct val="90000"/>
              </a:lnSpc>
            </a:pPr>
            <a:r>
              <a:rPr lang="en-US" altLang="en-US" sz="2000" dirty="0">
                <a:solidFill>
                  <a:schemeClr val="tx2">
                    <a:lumMod val="75000"/>
                  </a:schemeClr>
                </a:solidFill>
              </a:rPr>
              <a:t>Causes</a:t>
            </a:r>
          </a:p>
          <a:p>
            <a:pPr lvl="1">
              <a:lnSpc>
                <a:spcPct val="90000"/>
              </a:lnSpc>
            </a:pPr>
            <a:r>
              <a:rPr lang="en-US" altLang="en-US" sz="1800" dirty="0">
                <a:solidFill>
                  <a:srgbClr val="000000"/>
                </a:solidFill>
              </a:rPr>
              <a:t>Genetics</a:t>
            </a:r>
          </a:p>
          <a:p>
            <a:pPr lvl="1">
              <a:lnSpc>
                <a:spcPct val="90000"/>
              </a:lnSpc>
            </a:pPr>
            <a:r>
              <a:rPr lang="en-US" altLang="en-US" sz="1800" dirty="0">
                <a:solidFill>
                  <a:srgbClr val="000000"/>
                </a:solidFill>
              </a:rPr>
              <a:t>Risk </a:t>
            </a:r>
            <a:r>
              <a:rPr lang="en-US" altLang="en-US" sz="1800" dirty="0" smtClean="0">
                <a:solidFill>
                  <a:srgbClr val="000000"/>
                </a:solidFill>
              </a:rPr>
              <a:t>Factors</a:t>
            </a:r>
          </a:p>
          <a:p>
            <a:pPr lvl="1">
              <a:lnSpc>
                <a:spcPct val="90000"/>
              </a:lnSpc>
            </a:pPr>
            <a:r>
              <a:rPr lang="en-US" altLang="en-US" sz="1800" dirty="0" smtClean="0">
                <a:solidFill>
                  <a:srgbClr val="000000"/>
                </a:solidFill>
              </a:rPr>
              <a:t>Mechanisms at the cellular level</a:t>
            </a:r>
            <a:endParaRPr lang="en-US" altLang="en-US" sz="1800" dirty="0">
              <a:solidFill>
                <a:srgbClr val="000000"/>
              </a:solidFill>
            </a:endParaRPr>
          </a:p>
          <a:p>
            <a:pPr>
              <a:lnSpc>
                <a:spcPct val="90000"/>
              </a:lnSpc>
            </a:pPr>
            <a:r>
              <a:rPr lang="en-US" altLang="en-US" sz="2000" dirty="0">
                <a:solidFill>
                  <a:schemeClr val="tx2">
                    <a:lumMod val="75000"/>
                  </a:schemeClr>
                </a:solidFill>
              </a:rPr>
              <a:t>Diagnosis</a:t>
            </a:r>
          </a:p>
          <a:p>
            <a:pPr lvl="1">
              <a:lnSpc>
                <a:spcPct val="90000"/>
              </a:lnSpc>
            </a:pPr>
            <a:r>
              <a:rPr lang="en-US" altLang="en-US" sz="1800" dirty="0">
                <a:solidFill>
                  <a:srgbClr val="000000"/>
                </a:solidFill>
              </a:rPr>
              <a:t>Biomarkers</a:t>
            </a:r>
          </a:p>
          <a:p>
            <a:pPr lvl="1">
              <a:lnSpc>
                <a:spcPct val="90000"/>
              </a:lnSpc>
            </a:pPr>
            <a:r>
              <a:rPr lang="en-US" altLang="en-US" sz="1800" dirty="0">
                <a:solidFill>
                  <a:srgbClr val="000000"/>
                </a:solidFill>
              </a:rPr>
              <a:t>Imaging</a:t>
            </a:r>
          </a:p>
          <a:p>
            <a:pPr>
              <a:lnSpc>
                <a:spcPct val="90000"/>
              </a:lnSpc>
            </a:pPr>
            <a:r>
              <a:rPr lang="en-US" altLang="en-US" sz="2000" dirty="0">
                <a:solidFill>
                  <a:schemeClr val="tx2">
                    <a:lumMod val="75000"/>
                  </a:schemeClr>
                </a:solidFill>
              </a:rPr>
              <a:t>Treatment</a:t>
            </a:r>
          </a:p>
          <a:p>
            <a:pPr lvl="1">
              <a:lnSpc>
                <a:spcPct val="90000"/>
              </a:lnSpc>
            </a:pPr>
            <a:r>
              <a:rPr lang="en-US" altLang="en-US" sz="1800" dirty="0">
                <a:solidFill>
                  <a:srgbClr val="000000"/>
                </a:solidFill>
              </a:rPr>
              <a:t>Symptom Relief</a:t>
            </a:r>
          </a:p>
          <a:p>
            <a:pPr lvl="1">
              <a:lnSpc>
                <a:spcPct val="90000"/>
              </a:lnSpc>
            </a:pPr>
            <a:r>
              <a:rPr lang="en-US" altLang="en-US" sz="1800" dirty="0">
                <a:solidFill>
                  <a:srgbClr val="000000"/>
                </a:solidFill>
              </a:rPr>
              <a:t>Reduced Progression</a:t>
            </a:r>
          </a:p>
          <a:p>
            <a:pPr lvl="1">
              <a:lnSpc>
                <a:spcPct val="90000"/>
              </a:lnSpc>
            </a:pPr>
            <a:r>
              <a:rPr lang="en-US" altLang="en-US" sz="1800" dirty="0">
                <a:solidFill>
                  <a:srgbClr val="000000"/>
                </a:solidFill>
              </a:rPr>
              <a:t>Neural </a:t>
            </a:r>
            <a:r>
              <a:rPr lang="en-US" altLang="en-US" sz="1800" dirty="0" smtClean="0">
                <a:solidFill>
                  <a:srgbClr val="000000"/>
                </a:solidFill>
              </a:rPr>
              <a:t>Regeneration</a:t>
            </a:r>
          </a:p>
          <a:p>
            <a:pPr>
              <a:lnSpc>
                <a:spcPct val="90000"/>
              </a:lnSpc>
            </a:pPr>
            <a:r>
              <a:rPr lang="en-US" altLang="en-US" sz="2000" dirty="0" smtClean="0">
                <a:solidFill>
                  <a:schemeClr val="tx2">
                    <a:lumMod val="75000"/>
                  </a:schemeClr>
                </a:solidFill>
              </a:rPr>
              <a:t>Care</a:t>
            </a:r>
          </a:p>
          <a:p>
            <a:pPr lvl="1">
              <a:lnSpc>
                <a:spcPct val="90000"/>
              </a:lnSpc>
            </a:pPr>
            <a:r>
              <a:rPr lang="en-US" altLang="en-US" sz="1800" dirty="0" smtClean="0">
                <a:solidFill>
                  <a:srgbClr val="000000"/>
                </a:solidFill>
              </a:rPr>
              <a:t>Best models for care</a:t>
            </a:r>
          </a:p>
          <a:p>
            <a:pPr lvl="1">
              <a:lnSpc>
                <a:spcPct val="90000"/>
              </a:lnSpc>
            </a:pPr>
            <a:r>
              <a:rPr lang="en-US" altLang="en-US" sz="1800" dirty="0" smtClean="0">
                <a:solidFill>
                  <a:srgbClr val="000000"/>
                </a:solidFill>
              </a:rPr>
              <a:t>Individualized approaches</a:t>
            </a:r>
            <a:endParaRPr lang="en-US" altLang="en-US" sz="1800" dirty="0">
              <a:solidFill>
                <a:srgbClr val="000000"/>
              </a:solidFill>
            </a:endParaRPr>
          </a:p>
        </p:txBody>
      </p:sp>
    </p:spTree>
    <p:extLst>
      <p:ext uri="{BB962C8B-B14F-4D97-AF65-F5344CB8AC3E}">
        <p14:creationId xmlns:p14="http://schemas.microsoft.com/office/powerpoint/2010/main" val="58254032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980965"/>
          </a:xfrm>
        </p:spPr>
        <p:txBody>
          <a:bodyPr/>
          <a:lstStyle/>
          <a:p>
            <a:r>
              <a:rPr lang="en-US" dirty="0"/>
              <a:t>Tools for Distance Delivery of an Evidence-based AD Family Caregiver Intervention</a:t>
            </a:r>
            <a:endParaRPr lang="en-US" sz="3600" dirty="0"/>
          </a:p>
        </p:txBody>
      </p:sp>
      <p:sp>
        <p:nvSpPr>
          <p:cNvPr id="3" name="Content Placeholder 2"/>
          <p:cNvSpPr>
            <a:spLocks noGrp="1"/>
          </p:cNvSpPr>
          <p:nvPr>
            <p:ph idx="1"/>
          </p:nvPr>
        </p:nvSpPr>
        <p:spPr>
          <a:xfrm>
            <a:off x="304800" y="1905000"/>
            <a:ext cx="8458200" cy="4558860"/>
          </a:xfrm>
        </p:spPr>
        <p:txBody>
          <a:bodyPr/>
          <a:lstStyle/>
          <a:p>
            <a:r>
              <a:rPr lang="en-US" dirty="0"/>
              <a:t>Completing a short online instructional program about how to use the video teleconferencing </a:t>
            </a:r>
            <a:r>
              <a:rPr lang="en-US" dirty="0" smtClean="0"/>
              <a:t>program</a:t>
            </a:r>
          </a:p>
          <a:p>
            <a:r>
              <a:rPr lang="en-US" dirty="0"/>
              <a:t>Being contacted by a licensed provider of the </a:t>
            </a:r>
            <a:r>
              <a:rPr lang="en-US" dirty="0" smtClean="0"/>
              <a:t>NYUCI</a:t>
            </a:r>
          </a:p>
          <a:p>
            <a:pPr lvl="1"/>
            <a:r>
              <a:rPr lang="en-US" sz="2800" b="1" dirty="0" smtClean="0"/>
              <a:t>Nieshia Brown, </a:t>
            </a:r>
            <a:r>
              <a:rPr lang="en-US" sz="2800" b="1" dirty="0" err="1" smtClean="0"/>
              <a:t>Ed.S</a:t>
            </a:r>
            <a:r>
              <a:rPr lang="en-US" sz="2800" b="1" dirty="0" smtClean="0"/>
              <a:t>, LPC</a:t>
            </a:r>
          </a:p>
          <a:p>
            <a:pPr lvl="1"/>
            <a:r>
              <a:rPr lang="en-US" sz="2800" b="1" dirty="0" smtClean="0"/>
              <a:t>205-492-6216 or 205-960-5820</a:t>
            </a:r>
          </a:p>
          <a:p>
            <a:pPr lvl="1"/>
            <a:r>
              <a:rPr lang="en-US" sz="2800" b="1" dirty="0"/>
              <a:t>starlingconsultingllc@gmail.com</a:t>
            </a:r>
            <a:endParaRPr lang="en-US" sz="2800" b="1" dirty="0" smtClean="0"/>
          </a:p>
          <a:p>
            <a:r>
              <a:rPr lang="en-US" dirty="0" smtClean="0"/>
              <a:t>Being </a:t>
            </a:r>
            <a:r>
              <a:rPr lang="en-US" dirty="0"/>
              <a:t>randomly assigned to receive either the NYUCI, via video teleconferencing, or help and support as needed over the </a:t>
            </a:r>
            <a:r>
              <a:rPr lang="en-US" dirty="0" smtClean="0"/>
              <a:t>telephone.</a:t>
            </a:r>
          </a:p>
        </p:txBody>
      </p:sp>
    </p:spTree>
    <p:extLst>
      <p:ext uri="{BB962C8B-B14F-4D97-AF65-F5344CB8AC3E}">
        <p14:creationId xmlns:p14="http://schemas.microsoft.com/office/powerpoint/2010/main" val="17403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remy H\Desktop\Emory Seminar 12-1-2016\Images for talk\brnd_new_cityscape_2014-02.jpg"/>
          <p:cNvPicPr>
            <a:picLocks noChangeAspect="1" noChangeArrowheads="1"/>
          </p:cNvPicPr>
          <p:nvPr/>
        </p:nvPicPr>
        <p:blipFill>
          <a:blip r:embed="rId2" cstate="print"/>
          <a:srcRect/>
          <a:stretch>
            <a:fillRect/>
          </a:stretch>
        </p:blipFill>
        <p:spPr bwMode="auto">
          <a:xfrm>
            <a:off x="152400" y="304800"/>
            <a:ext cx="5715000" cy="3810000"/>
          </a:xfrm>
          <a:prstGeom prst="rect">
            <a:avLst/>
          </a:prstGeom>
          <a:noFill/>
        </p:spPr>
      </p:pic>
      <p:sp>
        <p:nvSpPr>
          <p:cNvPr id="8" name="TextBox 7"/>
          <p:cNvSpPr txBox="1"/>
          <p:nvPr/>
        </p:nvSpPr>
        <p:spPr>
          <a:xfrm>
            <a:off x="0" y="5181600"/>
            <a:ext cx="8077200" cy="1069524"/>
          </a:xfrm>
          <a:prstGeom prst="rect">
            <a:avLst/>
          </a:prstGeom>
          <a:noFill/>
        </p:spPr>
        <p:txBody>
          <a:bodyPr wrap="square" rtlCol="0">
            <a:spAutoFit/>
          </a:bodyPr>
          <a:lstStyle/>
          <a:p>
            <a:pPr>
              <a:spcAft>
                <a:spcPts val="300"/>
              </a:spcAft>
            </a:pPr>
            <a:r>
              <a:rPr lang="en-US" sz="1400" b="1" dirty="0" smtClean="0">
                <a:solidFill>
                  <a:prstClr val="white"/>
                </a:solidFill>
                <a:latin typeface="Arial Rounded MT Bold" pitchFamily="34" charset="0"/>
              </a:rPr>
              <a:t>Jeremy H. Herskowitz, Ph.D.</a:t>
            </a:r>
          </a:p>
          <a:p>
            <a:pPr>
              <a:spcAft>
                <a:spcPts val="300"/>
              </a:spcAft>
            </a:pPr>
            <a:r>
              <a:rPr lang="en-US" sz="1400" b="1" dirty="0" smtClean="0">
                <a:solidFill>
                  <a:prstClr val="white"/>
                </a:solidFill>
                <a:latin typeface="Arial Rounded MT Bold" pitchFamily="34" charset="0"/>
              </a:rPr>
              <a:t>Patsy W. and Charles A. </a:t>
            </a:r>
            <a:r>
              <a:rPr lang="en-US" sz="1400" b="1" dirty="0" err="1" smtClean="0">
                <a:solidFill>
                  <a:prstClr val="white"/>
                </a:solidFill>
                <a:latin typeface="Arial Rounded MT Bold" pitchFamily="34" charset="0"/>
              </a:rPr>
              <a:t>Collat</a:t>
            </a:r>
            <a:r>
              <a:rPr lang="en-US" sz="1400" b="1" dirty="0" smtClean="0">
                <a:solidFill>
                  <a:prstClr val="white"/>
                </a:solidFill>
                <a:latin typeface="Arial Rounded MT Bold" pitchFamily="34" charset="0"/>
              </a:rPr>
              <a:t> Scholar of Neuroscience</a:t>
            </a:r>
          </a:p>
          <a:p>
            <a:pPr>
              <a:spcAft>
                <a:spcPts val="300"/>
              </a:spcAft>
            </a:pPr>
            <a:r>
              <a:rPr lang="en-US" sz="1400" b="1" dirty="0" smtClean="0">
                <a:solidFill>
                  <a:prstClr val="white"/>
                </a:solidFill>
                <a:latin typeface="Arial Rounded MT Bold" pitchFamily="34" charset="0"/>
              </a:rPr>
              <a:t>Assistant Professor of Neurology and Neurobiology</a:t>
            </a:r>
          </a:p>
          <a:p>
            <a:pPr>
              <a:spcAft>
                <a:spcPts val="300"/>
              </a:spcAft>
            </a:pPr>
            <a:r>
              <a:rPr lang="en-US" sz="1400" b="1" dirty="0" smtClean="0">
                <a:solidFill>
                  <a:prstClr val="white"/>
                </a:solidFill>
                <a:latin typeface="Arial Rounded MT Bold" pitchFamily="34" charset="0"/>
              </a:rPr>
              <a:t>Center for Neurodegeneration and Experimental Therapeutics</a:t>
            </a:r>
          </a:p>
        </p:txBody>
      </p:sp>
      <p:grpSp>
        <p:nvGrpSpPr>
          <p:cNvPr id="7" name="Group 28"/>
          <p:cNvGrpSpPr/>
          <p:nvPr/>
        </p:nvGrpSpPr>
        <p:grpSpPr>
          <a:xfrm>
            <a:off x="0" y="6324600"/>
            <a:ext cx="9144000" cy="550164"/>
            <a:chOff x="0" y="6019800"/>
            <a:chExt cx="9144000" cy="550164"/>
          </a:xfrm>
        </p:grpSpPr>
        <p:sp>
          <p:nvSpPr>
            <p:cNvPr id="10" name="Rectangle 9"/>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4" descr="C:\Users\Jeremy H\Desktop\Emory Seminar 12-1-2016\Images for talk\UAB_WORDMARK.png"/>
            <p:cNvPicPr>
              <a:picLocks noChangeAspect="1" noChangeArrowheads="1"/>
            </p:cNvPicPr>
            <p:nvPr/>
          </p:nvPicPr>
          <p:blipFill>
            <a:blip r:embed="rId3" cstate="print"/>
            <a:srcRect/>
            <a:stretch>
              <a:fillRect/>
            </a:stretch>
          </p:blipFill>
          <p:spPr bwMode="auto">
            <a:xfrm>
              <a:off x="6248400" y="6019800"/>
              <a:ext cx="2895600" cy="550164"/>
            </a:xfrm>
            <a:prstGeom prst="rect">
              <a:avLst/>
            </a:prstGeom>
            <a:solidFill>
              <a:schemeClr val="bg1"/>
            </a:solidFill>
          </p:spPr>
        </p:pic>
      </p:grpSp>
      <p:sp>
        <p:nvSpPr>
          <p:cNvPr id="12" name="TextBox 11"/>
          <p:cNvSpPr txBox="1"/>
          <p:nvPr/>
        </p:nvSpPr>
        <p:spPr>
          <a:xfrm>
            <a:off x="0" y="4191000"/>
            <a:ext cx="9144000" cy="869469"/>
          </a:xfrm>
          <a:prstGeom prst="rect">
            <a:avLst/>
          </a:prstGeom>
          <a:noFill/>
        </p:spPr>
        <p:txBody>
          <a:bodyPr wrap="square" rtlCol="0">
            <a:spAutoFit/>
          </a:bodyPr>
          <a:lstStyle/>
          <a:p>
            <a:pPr>
              <a:spcAft>
                <a:spcPts val="300"/>
              </a:spcAft>
            </a:pPr>
            <a:r>
              <a:rPr lang="en-US" sz="2400" b="1" dirty="0" smtClean="0">
                <a:solidFill>
                  <a:prstClr val="white"/>
                </a:solidFill>
              </a:rPr>
              <a:t>Cognitive </a:t>
            </a:r>
            <a:r>
              <a:rPr lang="en-US" sz="2400" b="1" dirty="0">
                <a:solidFill>
                  <a:prstClr val="white"/>
                </a:solidFill>
              </a:rPr>
              <a:t>resilience against Alzheimer’s </a:t>
            </a:r>
            <a:r>
              <a:rPr lang="en-US" sz="2400" b="1" dirty="0" smtClean="0">
                <a:solidFill>
                  <a:prstClr val="white"/>
                </a:solidFill>
              </a:rPr>
              <a:t>disease: </a:t>
            </a:r>
          </a:p>
          <a:p>
            <a:pPr>
              <a:spcAft>
                <a:spcPts val="300"/>
              </a:spcAft>
            </a:pPr>
            <a:r>
              <a:rPr lang="en-US" sz="2400" b="1" dirty="0">
                <a:solidFill>
                  <a:prstClr val="white"/>
                </a:solidFill>
              </a:rPr>
              <a:t>	M</a:t>
            </a:r>
            <a:r>
              <a:rPr lang="en-US" sz="2400" b="1" dirty="0" smtClean="0">
                <a:solidFill>
                  <a:prstClr val="white"/>
                </a:solidFill>
              </a:rPr>
              <a:t>echanisms  and therapeutic windows for prevention</a:t>
            </a:r>
            <a:endParaRPr lang="en-US" sz="2400" b="1" dirty="0">
              <a:solidFill>
                <a:prstClr val="white"/>
              </a:solidFill>
              <a:latin typeface="Arial Rounded MT Bold" pitchFamily="34" charset="0"/>
            </a:endParaRPr>
          </a:p>
        </p:txBody>
      </p:sp>
    </p:spTree>
    <p:extLst>
      <p:ext uri="{BB962C8B-B14F-4D97-AF65-F5344CB8AC3E}">
        <p14:creationId xmlns:p14="http://schemas.microsoft.com/office/powerpoint/2010/main" val="81268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Today’s seminar</a:t>
            </a:r>
            <a:endParaRPr lang="en-US" sz="2800" b="1" dirty="0">
              <a:solidFill>
                <a:prstClr val="white"/>
              </a:solidFill>
              <a:latin typeface="Arial Rounded MT Bold" pitchFamily="34" charset="0"/>
            </a:endParaRPr>
          </a:p>
        </p:txBody>
      </p:sp>
      <p:sp>
        <p:nvSpPr>
          <p:cNvPr id="11" name="TextBox 10"/>
          <p:cNvSpPr txBox="1"/>
          <p:nvPr/>
        </p:nvSpPr>
        <p:spPr>
          <a:xfrm>
            <a:off x="0" y="1794570"/>
            <a:ext cx="9144000" cy="3108543"/>
          </a:xfrm>
          <a:prstGeom prst="rect">
            <a:avLst/>
          </a:prstGeom>
          <a:noFill/>
        </p:spPr>
        <p:txBody>
          <a:bodyPr wrap="square" rtlCol="0">
            <a:spAutoFit/>
          </a:bodyPr>
          <a:lstStyle/>
          <a:p>
            <a:r>
              <a:rPr lang="en-US" sz="2800" b="1" dirty="0" smtClean="0">
                <a:solidFill>
                  <a:prstClr val="white"/>
                </a:solidFill>
                <a:latin typeface="Arial Rounded MT Bold" pitchFamily="34" charset="0"/>
              </a:rPr>
              <a:t>a) Questioning a mystery of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white"/>
                </a:solidFill>
                <a:latin typeface="Arial Rounded MT Bold" pitchFamily="34" charset="0"/>
              </a:rPr>
              <a:t>b) Making a discovery about Alzheimer’s disease</a:t>
            </a:r>
          </a:p>
          <a:p>
            <a:endParaRPr lang="en-US" sz="2800" b="1" dirty="0">
              <a:solidFill>
                <a:prstClr val="white"/>
              </a:solidFill>
              <a:latin typeface="Arial Rounded MT Bold" pitchFamily="34" charset="0"/>
            </a:endParaRPr>
          </a:p>
          <a:p>
            <a:endParaRPr lang="en-US" sz="2800" b="1" dirty="0" smtClean="0">
              <a:solidFill>
                <a:prstClr val="white"/>
              </a:solidFill>
              <a:latin typeface="Arial Rounded MT Bold" pitchFamily="34" charset="0"/>
            </a:endParaRPr>
          </a:p>
          <a:p>
            <a:r>
              <a:rPr lang="en-US" sz="2800" b="1" dirty="0" smtClean="0">
                <a:solidFill>
                  <a:prstClr val="white"/>
                </a:solidFill>
                <a:latin typeface="Arial Rounded MT Bold" pitchFamily="34" charset="0"/>
              </a:rPr>
              <a:t>c) Testing a new therapeutic strategy</a:t>
            </a:r>
            <a:endParaRPr lang="en-US" sz="2800" b="1" dirty="0">
              <a:solidFill>
                <a:prstClr val="white"/>
              </a:solidFill>
              <a:latin typeface="Arial Rounded MT Bold" pitchFamily="34" charset="0"/>
            </a:endParaRPr>
          </a:p>
        </p:txBody>
      </p:sp>
      <p:grpSp>
        <p:nvGrpSpPr>
          <p:cNvPr id="8" name="Group 28"/>
          <p:cNvGrpSpPr/>
          <p:nvPr/>
        </p:nvGrpSpPr>
        <p:grpSpPr>
          <a:xfrm>
            <a:off x="0" y="6324600"/>
            <a:ext cx="9144000" cy="550164"/>
            <a:chOff x="0" y="6019800"/>
            <a:chExt cx="9144000" cy="550164"/>
          </a:xfrm>
        </p:grpSpPr>
        <p:sp>
          <p:nvSpPr>
            <p:cNvPr id="9" name="Rectangle 8"/>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4" descr="C:\Users\Jeremy H\Desktop\Emory Seminar 12-1-2016\Images for talk\UAB_WORDMARK.png"/>
            <p:cNvPicPr>
              <a:picLocks noChangeAspect="1" noChangeArrowheads="1"/>
            </p:cNvPicPr>
            <p:nvPr/>
          </p:nvPicPr>
          <p:blipFill>
            <a:blip r:embed="rId2" cstate="print"/>
            <a:srcRect/>
            <a:stretch>
              <a:fillRect/>
            </a:stretch>
          </p:blipFill>
          <p:spPr bwMode="auto">
            <a:xfrm>
              <a:off x="6248400" y="6019800"/>
              <a:ext cx="2895600" cy="550164"/>
            </a:xfrm>
            <a:prstGeom prst="rect">
              <a:avLst/>
            </a:prstGeom>
            <a:solidFill>
              <a:schemeClr val="bg1"/>
            </a:solidFill>
          </p:spPr>
        </p:pic>
      </p:grpSp>
    </p:spTree>
    <p:extLst>
      <p:ext uri="{BB962C8B-B14F-4D97-AF65-F5344CB8AC3E}">
        <p14:creationId xmlns:p14="http://schemas.microsoft.com/office/powerpoint/2010/main" val="232340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0" y="228600"/>
            <a:ext cx="9144000" cy="523220"/>
          </a:xfrm>
          <a:prstGeom prst="rect">
            <a:avLst/>
          </a:prstGeom>
          <a:noFill/>
        </p:spPr>
        <p:txBody>
          <a:bodyPr wrap="square" rtlCol="0">
            <a:spAutoFit/>
          </a:bodyPr>
          <a:lstStyle/>
          <a:p>
            <a:r>
              <a:rPr lang="en-US" sz="2800" b="1" dirty="0" smtClean="0">
                <a:solidFill>
                  <a:prstClr val="white"/>
                </a:solidFill>
                <a:latin typeface="Arial Rounded MT Bold" pitchFamily="34" charset="0"/>
              </a:rPr>
              <a:t>Alzheimer’s disease pathology</a:t>
            </a:r>
          </a:p>
        </p:txBody>
      </p:sp>
      <p:sp>
        <p:nvSpPr>
          <p:cNvPr id="45" name="TextBox 44"/>
          <p:cNvSpPr txBox="1"/>
          <p:nvPr/>
        </p:nvSpPr>
        <p:spPr>
          <a:xfrm>
            <a:off x="76200" y="3524071"/>
            <a:ext cx="3657600" cy="1200329"/>
          </a:xfrm>
          <a:prstGeom prst="rect">
            <a:avLst/>
          </a:prstGeom>
          <a:noFill/>
        </p:spPr>
        <p:txBody>
          <a:bodyPr wrap="square" rtlCol="0">
            <a:spAutoFit/>
          </a:bodyPr>
          <a:lstStyle/>
          <a:p>
            <a:r>
              <a:rPr lang="en-US" b="1" dirty="0" smtClean="0">
                <a:solidFill>
                  <a:prstClr val="white"/>
                </a:solidFill>
                <a:latin typeface="Arial Rounded MT Bold" pitchFamily="34" charset="0"/>
              </a:rPr>
              <a:t>Clinical manifestation:</a:t>
            </a:r>
          </a:p>
          <a:p>
            <a:r>
              <a:rPr lang="en-US" b="1" dirty="0" smtClean="0">
                <a:solidFill>
                  <a:prstClr val="white"/>
                </a:solidFill>
                <a:latin typeface="Arial Rounded MT Bold" pitchFamily="34" charset="0"/>
              </a:rPr>
              <a:t>	deficits in cognition </a:t>
            </a:r>
          </a:p>
          <a:p>
            <a:r>
              <a:rPr lang="en-US" b="1" dirty="0" smtClean="0">
                <a:solidFill>
                  <a:prstClr val="white"/>
                </a:solidFill>
                <a:latin typeface="Arial Rounded MT Bold" pitchFamily="34" charset="0"/>
              </a:rPr>
              <a:t>	learning and memory 	language impairments</a:t>
            </a:r>
          </a:p>
        </p:txBody>
      </p:sp>
      <p:grpSp>
        <p:nvGrpSpPr>
          <p:cNvPr id="62" name="Group 61"/>
          <p:cNvGrpSpPr/>
          <p:nvPr/>
        </p:nvGrpSpPr>
        <p:grpSpPr>
          <a:xfrm>
            <a:off x="152400" y="1330216"/>
            <a:ext cx="4648200" cy="1949361"/>
            <a:chOff x="152400" y="1177816"/>
            <a:chExt cx="4648200" cy="1949361"/>
          </a:xfrm>
        </p:grpSpPr>
        <p:pic>
          <p:nvPicPr>
            <p:cNvPr id="44" name="Picture 2"/>
            <p:cNvPicPr>
              <a:picLocks noChangeAspect="1" noChangeArrowheads="1"/>
            </p:cNvPicPr>
            <p:nvPr/>
          </p:nvPicPr>
          <p:blipFill>
            <a:blip r:embed="rId2" cstate="print"/>
            <a:srcRect/>
            <a:stretch>
              <a:fillRect/>
            </a:stretch>
          </p:blipFill>
          <p:spPr bwMode="auto">
            <a:xfrm>
              <a:off x="152400" y="1177816"/>
              <a:ext cx="4648200" cy="1946384"/>
            </a:xfrm>
            <a:prstGeom prst="rect">
              <a:avLst/>
            </a:prstGeom>
            <a:noFill/>
            <a:ln w="9525">
              <a:noFill/>
              <a:miter lim="800000"/>
              <a:headEnd/>
              <a:tailEnd/>
            </a:ln>
          </p:spPr>
        </p:pic>
        <p:sp>
          <p:nvSpPr>
            <p:cNvPr id="46" name="TextBox 45"/>
            <p:cNvSpPr txBox="1"/>
            <p:nvPr/>
          </p:nvSpPr>
          <p:spPr>
            <a:xfrm>
              <a:off x="152400" y="2819400"/>
              <a:ext cx="1524000" cy="307777"/>
            </a:xfrm>
            <a:prstGeom prst="rect">
              <a:avLst/>
            </a:prstGeom>
            <a:noFill/>
          </p:spPr>
          <p:txBody>
            <a:bodyPr wrap="square" rtlCol="0">
              <a:spAutoFit/>
            </a:bodyPr>
            <a:lstStyle/>
            <a:p>
              <a:r>
                <a:rPr lang="en-US" sz="1400" b="1" dirty="0" smtClean="0">
                  <a:solidFill>
                    <a:srgbClr val="1E6B52"/>
                  </a:solidFill>
                  <a:latin typeface="Arial Rounded MT Bold" pitchFamily="34" charset="0"/>
                </a:rPr>
                <a:t>Healthy aging</a:t>
              </a:r>
              <a:endParaRPr lang="en-US" sz="1400" b="1" dirty="0">
                <a:solidFill>
                  <a:srgbClr val="1E6B52"/>
                </a:solidFill>
                <a:latin typeface="Arial Rounded MT Bold" pitchFamily="34" charset="0"/>
              </a:endParaRPr>
            </a:p>
          </p:txBody>
        </p:sp>
        <p:sp>
          <p:nvSpPr>
            <p:cNvPr id="47" name="TextBox 46"/>
            <p:cNvSpPr txBox="1"/>
            <p:nvPr/>
          </p:nvSpPr>
          <p:spPr>
            <a:xfrm>
              <a:off x="2514600" y="2819400"/>
              <a:ext cx="2286000" cy="307777"/>
            </a:xfrm>
            <a:prstGeom prst="rect">
              <a:avLst/>
            </a:prstGeom>
            <a:noFill/>
          </p:spPr>
          <p:txBody>
            <a:bodyPr wrap="square" rtlCol="0">
              <a:spAutoFit/>
            </a:bodyPr>
            <a:lstStyle/>
            <a:p>
              <a:r>
                <a:rPr lang="en-US" sz="1400" b="1" dirty="0" smtClean="0">
                  <a:solidFill>
                    <a:srgbClr val="1E6B52"/>
                  </a:solidFill>
                  <a:latin typeface="Arial Rounded MT Bold" pitchFamily="34" charset="0"/>
                </a:rPr>
                <a:t>Alzheimer’s disease</a:t>
              </a:r>
              <a:endParaRPr lang="en-US" sz="1400" b="1" dirty="0">
                <a:solidFill>
                  <a:srgbClr val="1E6B52"/>
                </a:solidFill>
                <a:latin typeface="Arial Rounded MT Bold" pitchFamily="34" charset="0"/>
              </a:endParaRPr>
            </a:p>
          </p:txBody>
        </p:sp>
      </p:grpSp>
      <p:sp>
        <p:nvSpPr>
          <p:cNvPr id="48" name="TextBox 47"/>
          <p:cNvSpPr txBox="1"/>
          <p:nvPr/>
        </p:nvSpPr>
        <p:spPr>
          <a:xfrm>
            <a:off x="76200" y="5034171"/>
            <a:ext cx="8534400" cy="1061829"/>
          </a:xfrm>
          <a:prstGeom prst="rect">
            <a:avLst/>
          </a:prstGeom>
          <a:noFill/>
        </p:spPr>
        <p:txBody>
          <a:bodyPr wrap="square" rtlCol="0">
            <a:spAutoFit/>
          </a:bodyPr>
          <a:lstStyle/>
          <a:p>
            <a:r>
              <a:rPr lang="en-US" dirty="0" smtClean="0">
                <a:solidFill>
                  <a:prstClr val="white"/>
                </a:solidFill>
                <a:latin typeface="Arial Rounded MT Bold" pitchFamily="34" charset="0"/>
              </a:rPr>
              <a:t>Currently, 5.4 million are living with Alzheimer’s disease in the US.</a:t>
            </a:r>
          </a:p>
          <a:p>
            <a:endParaRPr lang="en-US" dirty="0" smtClean="0">
              <a:solidFill>
                <a:prstClr val="white"/>
              </a:solidFill>
              <a:latin typeface="Arial Rounded MT Bold" pitchFamily="34" charset="0"/>
            </a:endParaRPr>
          </a:p>
          <a:p>
            <a:r>
              <a:rPr lang="en-US" dirty="0" smtClean="0">
                <a:solidFill>
                  <a:prstClr val="white"/>
                </a:solidFill>
                <a:latin typeface="Arial Rounded MT Bold" pitchFamily="34" charset="0"/>
              </a:rPr>
              <a:t>By 2050, it will grow to 13.8 million and cost $1 trillion.</a:t>
            </a:r>
            <a:r>
              <a:rPr lang="en-US" sz="1600" dirty="0" smtClean="0">
                <a:solidFill>
                  <a:prstClr val="white"/>
                </a:solidFill>
                <a:latin typeface="Arial Rounded MT Bold" pitchFamily="34" charset="0"/>
              </a:rPr>
              <a:t> </a:t>
            </a:r>
          </a:p>
          <a:p>
            <a:r>
              <a:rPr lang="en-US" sz="900" dirty="0" smtClean="0">
                <a:solidFill>
                  <a:prstClr val="white"/>
                </a:solidFill>
                <a:latin typeface="Arial Rounded MT Bold" pitchFamily="34" charset="0"/>
              </a:rPr>
              <a:t>Alzheimer’s Association 2015 Facts and Figures</a:t>
            </a:r>
          </a:p>
        </p:txBody>
      </p:sp>
      <p:grpSp>
        <p:nvGrpSpPr>
          <p:cNvPr id="61" name="Group 60"/>
          <p:cNvGrpSpPr/>
          <p:nvPr/>
        </p:nvGrpSpPr>
        <p:grpSpPr>
          <a:xfrm>
            <a:off x="4876800" y="1331976"/>
            <a:ext cx="4191000" cy="3319201"/>
            <a:chOff x="4876800" y="1179576"/>
            <a:chExt cx="4191000" cy="3319201"/>
          </a:xfrm>
        </p:grpSpPr>
        <p:pic>
          <p:nvPicPr>
            <p:cNvPr id="50" name="Picture 6" descr="OS02-252 NP+NFT Biels F 20x-1"/>
            <p:cNvPicPr>
              <a:picLocks noChangeAspect="1" noChangeArrowheads="1"/>
            </p:cNvPicPr>
            <p:nvPr/>
          </p:nvPicPr>
          <p:blipFill>
            <a:blip r:embed="rId3" cstate="print"/>
            <a:srcRect/>
            <a:stretch>
              <a:fillRect/>
            </a:stretch>
          </p:blipFill>
          <p:spPr bwMode="auto">
            <a:xfrm>
              <a:off x="4953000" y="1179576"/>
              <a:ext cx="4038600" cy="3039022"/>
            </a:xfrm>
            <a:prstGeom prst="rect">
              <a:avLst/>
            </a:prstGeom>
            <a:noFill/>
            <a:ln w="9525">
              <a:noFill/>
              <a:miter lim="800000"/>
              <a:headEnd/>
              <a:tailEnd/>
            </a:ln>
          </p:spPr>
        </p:pic>
        <p:sp>
          <p:nvSpPr>
            <p:cNvPr id="54" name="TextBox 53"/>
            <p:cNvSpPr txBox="1"/>
            <p:nvPr/>
          </p:nvSpPr>
          <p:spPr>
            <a:xfrm>
              <a:off x="4876800" y="4188023"/>
              <a:ext cx="2057400" cy="307777"/>
            </a:xfrm>
            <a:prstGeom prst="rect">
              <a:avLst/>
            </a:prstGeom>
            <a:noFill/>
          </p:spPr>
          <p:txBody>
            <a:bodyPr wrap="square" rtlCol="0">
              <a:spAutoFit/>
            </a:bodyPr>
            <a:lstStyle/>
            <a:p>
              <a:r>
                <a:rPr lang="en-US" sz="1400" b="1" dirty="0" smtClean="0">
                  <a:solidFill>
                    <a:prstClr val="white"/>
                  </a:solidFill>
                  <a:latin typeface="Arial Rounded MT Bold" pitchFamily="34" charset="0"/>
                </a:rPr>
                <a:t>amyloid plaques</a:t>
              </a:r>
              <a:endParaRPr lang="en-US" sz="1400" b="1" dirty="0">
                <a:solidFill>
                  <a:prstClr val="white"/>
                </a:solidFill>
                <a:latin typeface="Arial Rounded MT Bold" pitchFamily="34" charset="0"/>
              </a:endParaRPr>
            </a:p>
          </p:txBody>
        </p:sp>
        <p:sp>
          <p:nvSpPr>
            <p:cNvPr id="60" name="TextBox 59"/>
            <p:cNvSpPr txBox="1"/>
            <p:nvPr/>
          </p:nvSpPr>
          <p:spPr>
            <a:xfrm>
              <a:off x="6553200" y="4191000"/>
              <a:ext cx="2514600" cy="307777"/>
            </a:xfrm>
            <a:prstGeom prst="rect">
              <a:avLst/>
            </a:prstGeom>
            <a:noFill/>
          </p:spPr>
          <p:txBody>
            <a:bodyPr wrap="square" rtlCol="0">
              <a:spAutoFit/>
            </a:bodyPr>
            <a:lstStyle/>
            <a:p>
              <a:pPr algn="r"/>
              <a:r>
                <a:rPr lang="en-US" sz="1400" b="1" dirty="0" smtClean="0">
                  <a:solidFill>
                    <a:prstClr val="white"/>
                  </a:solidFill>
                  <a:latin typeface="Arial Rounded MT Bold" pitchFamily="34" charset="0"/>
                </a:rPr>
                <a:t>neurofibrillary tangles</a:t>
              </a:r>
              <a:endParaRPr lang="en-US" sz="1400" b="1" dirty="0">
                <a:solidFill>
                  <a:prstClr val="white"/>
                </a:solidFill>
                <a:latin typeface="Arial Rounded MT Bold" pitchFamily="34" charset="0"/>
              </a:endParaRPr>
            </a:p>
          </p:txBody>
        </p:sp>
      </p:grpSp>
      <p:grpSp>
        <p:nvGrpSpPr>
          <p:cNvPr id="16" name="Group 28"/>
          <p:cNvGrpSpPr/>
          <p:nvPr/>
        </p:nvGrpSpPr>
        <p:grpSpPr>
          <a:xfrm>
            <a:off x="0" y="6324600"/>
            <a:ext cx="9144000" cy="550164"/>
            <a:chOff x="0" y="6019800"/>
            <a:chExt cx="9144000" cy="550164"/>
          </a:xfrm>
        </p:grpSpPr>
        <p:sp>
          <p:nvSpPr>
            <p:cNvPr id="17" name="Rectangle 16"/>
            <p:cNvSpPr/>
            <p:nvPr/>
          </p:nvSpPr>
          <p:spPr>
            <a:xfrm>
              <a:off x="0" y="6019800"/>
              <a:ext cx="6248400" cy="54864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4" descr="C:\Users\Jeremy H\Desktop\Emory Seminar 12-1-2016\Images for talk\UAB_WORDMARK.png"/>
            <p:cNvPicPr>
              <a:picLocks noChangeAspect="1" noChangeArrowheads="1"/>
            </p:cNvPicPr>
            <p:nvPr/>
          </p:nvPicPr>
          <p:blipFill>
            <a:blip r:embed="rId4" cstate="print"/>
            <a:srcRect/>
            <a:stretch>
              <a:fillRect/>
            </a:stretch>
          </p:blipFill>
          <p:spPr bwMode="auto">
            <a:xfrm>
              <a:off x="6248400" y="6019800"/>
              <a:ext cx="2895600" cy="550164"/>
            </a:xfrm>
            <a:prstGeom prst="rect">
              <a:avLst/>
            </a:prstGeom>
            <a:solidFill>
              <a:schemeClr val="bg1"/>
            </a:solidFill>
          </p:spPr>
        </p:pic>
      </p:grpSp>
    </p:spTree>
    <p:extLst>
      <p:ext uri="{BB962C8B-B14F-4D97-AF65-F5344CB8AC3E}">
        <p14:creationId xmlns:p14="http://schemas.microsoft.com/office/powerpoint/2010/main" val="27493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3-Green_Molecular_template">
  <a:themeElements>
    <a:clrScheme name="Custom 4">
      <a:dk1>
        <a:srgbClr val="003C19"/>
      </a:dk1>
      <a:lt1>
        <a:sysClr val="window" lastClr="FFFFFF"/>
      </a:lt1>
      <a:dk2>
        <a:srgbClr val="83A4A5"/>
      </a:dk2>
      <a:lt2>
        <a:srgbClr val="EEECE1"/>
      </a:lt2>
      <a:accent1>
        <a:srgbClr val="155E45"/>
      </a:accent1>
      <a:accent2>
        <a:srgbClr val="C0914F"/>
      </a:accent2>
      <a:accent3>
        <a:srgbClr val="9BBB59"/>
      </a:accent3>
      <a:accent4>
        <a:srgbClr val="7F7F7F"/>
      </a:accent4>
      <a:accent5>
        <a:srgbClr val="A3A401"/>
      </a:accent5>
      <a:accent6>
        <a:srgbClr val="CDBF2F"/>
      </a:accent6>
      <a:hlink>
        <a:srgbClr val="A9AA01"/>
      </a:hlink>
      <a:folHlink>
        <a:srgbClr val="2180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2962</Words>
  <Application>Microsoft Office PowerPoint</Application>
  <PresentationFormat>On-screen Show (4:3)</PresentationFormat>
  <Paragraphs>466</Paragraphs>
  <Slides>60</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4-3-Green_Molecular_template</vt:lpstr>
      <vt:lpstr>Office Theme</vt:lpstr>
      <vt:lpstr>Chart</vt:lpstr>
      <vt:lpstr>Alzheimer’s Research Report:  The Latest from UAB on Treatment, Care and Cure </vt:lpstr>
      <vt:lpstr>Alzheimer’s Disease vs. Dementia Understanding the differences</vt:lpstr>
      <vt:lpstr>Course of Alzheimer’s Disease Traditional view</vt:lpstr>
      <vt:lpstr>New View: The Alzheimer process starts before the memory symptoms show up </vt:lpstr>
      <vt:lpstr>Where do the phases of research apply </vt:lpstr>
      <vt:lpstr>Major Branches of AD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effective therapies</vt:lpstr>
      <vt:lpstr>The Drug Development Process</vt:lpstr>
      <vt:lpstr>Drug Development Percent of Costs by Stage</vt:lpstr>
      <vt:lpstr>Tracking a treatment</vt:lpstr>
      <vt:lpstr>Tracking a treatment</vt:lpstr>
      <vt:lpstr>The Alzheimer vaccine story The bad news - 2007</vt:lpstr>
      <vt:lpstr>Removing amyloid from the brain The good news – amyloid can be removed from the brain -2010</vt:lpstr>
      <vt:lpstr>Tantalizing hints of success Aducanumab treatment in very early AD</vt:lpstr>
      <vt:lpstr>Understanding Treatment Effects</vt:lpstr>
      <vt:lpstr>Understanding Treatment Effects</vt:lpstr>
      <vt:lpstr>Current Treatments: Their Impact on Care</vt:lpstr>
      <vt:lpstr>Drug Treatment Effects on Caregiver Time</vt:lpstr>
      <vt:lpstr>Drug Treatments and Caregiver Distress Behavioral Symptoms</vt:lpstr>
      <vt:lpstr>Delay to Nursing Home Placement (NHP)</vt:lpstr>
      <vt:lpstr>There are more than 50 Current Clinical Trials in Alzheimer’s Disease and Mild Cognitive Impairment</vt:lpstr>
      <vt:lpstr>What else can we do?</vt:lpstr>
      <vt:lpstr>Caring for a Family Member:  Longitudinal Outcomes, Protective Resources, and Decisions about Nursing Home Placement </vt:lpstr>
      <vt:lpstr>Caregiving Facts</vt:lpstr>
      <vt:lpstr>Stress Process Model</vt:lpstr>
      <vt:lpstr>Family Caregiver Research Project (FCRP)</vt:lpstr>
      <vt:lpstr>Assessment Intervals</vt:lpstr>
      <vt:lpstr>PowerPoint Presentation</vt:lpstr>
      <vt:lpstr>PowerPoint Presentation</vt:lpstr>
      <vt:lpstr>Caregiver Depressive Symptoms </vt:lpstr>
      <vt:lpstr>Caregiver Life Satisfaction</vt:lpstr>
      <vt:lpstr>Amount of social support perceived over five years of community caregiving </vt:lpstr>
      <vt:lpstr>Caregiver’s satisfaction with their social support network </vt:lpstr>
      <vt:lpstr>Caring for Mom &amp; Dad</vt:lpstr>
      <vt:lpstr>New York University  Caregiver Intervention (NYUCI)</vt:lpstr>
      <vt:lpstr>Participants </vt:lpstr>
      <vt:lpstr>Assessment Intervals </vt:lpstr>
      <vt:lpstr>Probability of nursing home placement (1 – survival probability) as estimated from a Cox proportional hazards model </vt:lpstr>
      <vt:lpstr>PowerPoint Presentation</vt:lpstr>
      <vt:lpstr>Average Satisfaction with Social Support</vt:lpstr>
      <vt:lpstr>Summary (NYU Spouse Caregiver Intervention)</vt:lpstr>
      <vt:lpstr>Implications</vt:lpstr>
      <vt:lpstr>Implications (continued)</vt:lpstr>
      <vt:lpstr>Clay Pilot Study</vt:lpstr>
      <vt:lpstr>Tools for Distance Delivery of an Evidence-based AD Family Caregiver Intervention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Mind’s Eye Goes Awry:  Vision and Cognition in Aging and Neurodegeneration</dc:title>
  <dc:creator>dgeldmacher</dc:creator>
  <cp:lastModifiedBy>Cindy</cp:lastModifiedBy>
  <cp:revision>47</cp:revision>
  <dcterms:created xsi:type="dcterms:W3CDTF">2014-04-11T13:46:36Z</dcterms:created>
  <dcterms:modified xsi:type="dcterms:W3CDTF">2017-10-12T19:49:05Z</dcterms:modified>
</cp:coreProperties>
</file>