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tiff" ContentType="image/tif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7" r:id="rId2"/>
    <p:sldId id="336" r:id="rId3"/>
    <p:sldId id="337" r:id="rId4"/>
    <p:sldId id="338" r:id="rId5"/>
    <p:sldId id="340" r:id="rId6"/>
    <p:sldId id="308" r:id="rId7"/>
    <p:sldId id="309" r:id="rId8"/>
    <p:sldId id="310" r:id="rId9"/>
    <p:sldId id="311" r:id="rId10"/>
    <p:sldId id="312" r:id="rId11"/>
    <p:sldId id="313" r:id="rId12"/>
    <p:sldId id="328" r:id="rId13"/>
    <p:sldId id="324" r:id="rId14"/>
    <p:sldId id="329" r:id="rId15"/>
    <p:sldId id="330" r:id="rId16"/>
    <p:sldId id="333" r:id="rId17"/>
    <p:sldId id="334" r:id="rId18"/>
    <p:sldId id="331" r:id="rId19"/>
    <p:sldId id="332" r:id="rId20"/>
    <p:sldId id="343" r:id="rId21"/>
    <p:sldId id="325" r:id="rId22"/>
    <p:sldId id="341" r:id="rId23"/>
    <p:sldId id="326" r:id="rId24"/>
    <p:sldId id="335" r:id="rId25"/>
    <p:sldId id="316" r:id="rId26"/>
    <p:sldId id="319" r:id="rId27"/>
    <p:sldId id="320" r:id="rId28"/>
    <p:sldId id="321" r:id="rId29"/>
    <p:sldId id="322" r:id="rId30"/>
    <p:sldId id="342" r:id="rId31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1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07" autoAdjust="0"/>
    <p:restoredTop sz="93510" autoAdjust="0"/>
  </p:normalViewPr>
  <p:slideViewPr>
    <p:cSldViewPr snapToGrid="0" snapToObjects="1">
      <p:cViewPr>
        <p:scale>
          <a:sx n="125" d="100"/>
          <a:sy n="125" d="100"/>
        </p:scale>
        <p:origin x="-330" y="798"/>
      </p:cViewPr>
      <p:guideLst>
        <p:guide orient="horz" pos="2161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8" d="100"/>
          <a:sy n="68" d="100"/>
        </p:scale>
        <p:origin x="-3240" y="-102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B40B70C1-6923-495D-A555-853ADE0C9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7106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6AE788E0-1862-E140-AF17-511783BB7671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BEA41751-9C32-1241-964F-AEDB5EAA1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494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Ideas:</a:t>
            </a:r>
          </a:p>
          <a:p>
            <a:endParaRPr lang="en-US" baseline="0"/>
          </a:p>
          <a:p>
            <a:endParaRPr lang="en-US" baseline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C7C98-99C5-AE4D-B8E1-9F5FF962B165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107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73C68F-F9F6-124C-9053-5930E3199A0A}" type="slidenum">
              <a:rPr lang="en-US">
                <a:latin typeface="Times" pitchFamily="-109" charset="0"/>
              </a:rPr>
              <a:pPr>
                <a:defRPr/>
              </a:pPr>
              <a:t>4</a:t>
            </a:fld>
            <a:endParaRPr lang="en-US">
              <a:latin typeface="Times" pitchFamily="-109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25262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/>
          <a:lstStyle/>
          <a:p>
            <a:fld id="{7D913E30-3971-EA43-BD93-1ABB7357C33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459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8BC83-0577-4B48-8337-E79BA2200FA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52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C5637-33C7-B148-8383-9B685F9345C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911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41751-9C32-1241-964F-AEDB5EAA1A2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522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73C68F-F9F6-124C-9053-5930E3199A0A}" type="slidenum">
              <a:rPr lang="en-US">
                <a:latin typeface="Times" pitchFamily="-109" charset="0"/>
              </a:rPr>
              <a:pPr>
                <a:defRPr/>
              </a:pPr>
              <a:t>30</a:t>
            </a:fld>
            <a:endParaRPr lang="en-US">
              <a:latin typeface="Times" pitchFamily="-109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1859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D5F7E5AE-4F70-FD47-95D3-BF4E86987C9F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B8C7-8D71-9344-9D3D-63100CE17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320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D5F7E5AE-4F70-FD47-95D3-BF4E86987C9F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B8C7-8D71-9344-9D3D-63100CE17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26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D5F7E5AE-4F70-FD47-95D3-BF4E86987C9F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B8C7-8D71-9344-9D3D-63100CE17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4910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xfrm>
            <a:off x="892970" y="2268143"/>
            <a:ext cx="7358063" cy="232171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pic>
        <p:nvPicPr>
          <p:cNvPr id="37" name="background for slide bottom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86" b="945"/>
          <a:stretch>
            <a:fillRect/>
          </a:stretch>
        </p:blipFill>
        <p:spPr>
          <a:xfrm>
            <a:off x="0" y="6067463"/>
            <a:ext cx="9144000" cy="7861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HAIB LOGO white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405" y="6268972"/>
            <a:ext cx="2091607" cy="383079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325624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fld id="{D5F7E5AE-4F70-FD47-95D3-BF4E86987C9F}" type="datetimeFigureOut">
              <a:rPr lang="en-US" smtClean="0"/>
              <a:pPr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fld id="{7660B8C7-8D71-9344-9D3D-63100CE173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317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D5F7E5AE-4F70-FD47-95D3-BF4E86987C9F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B8C7-8D71-9344-9D3D-63100CE17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339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D5F7E5AE-4F70-FD47-95D3-BF4E86987C9F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B8C7-8D71-9344-9D3D-63100CE17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727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5"/>
            <a:ext cx="4040188" cy="63976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5"/>
            <a:ext cx="4041775" cy="63976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D5F7E5AE-4F70-FD47-95D3-BF4E86987C9F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B8C7-8D71-9344-9D3D-63100CE17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653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D5F7E5AE-4F70-FD47-95D3-BF4E86987C9F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B8C7-8D71-9344-9D3D-63100CE17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438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D5F7E5AE-4F70-FD47-95D3-BF4E86987C9F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B8C7-8D71-9344-9D3D-63100CE17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366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0" y="27305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0" y="1435109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D5F7E5AE-4F70-FD47-95D3-BF4E86987C9F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B8C7-8D71-9344-9D3D-63100CE17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965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D5F7E5AE-4F70-FD47-95D3-BF4E86987C9F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B8C7-8D71-9344-9D3D-63100CE17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634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7268" y="167304"/>
            <a:ext cx="6904934" cy="4339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39865"/>
            <a:ext cx="8229600" cy="5086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7660B8C7-8D71-9344-9D3D-63100CE173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625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6.jpeg"/><Relationship Id="rId16" Type="http://schemas.openxmlformats.org/officeDocument/2006/relationships/image" Target="../media/image20.png"/><Relationship Id="rId20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4591" b="20375"/>
          <a:stretch/>
        </p:blipFill>
        <p:spPr>
          <a:xfrm>
            <a:off x="1" y="0"/>
            <a:ext cx="9144001" cy="62949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" y="1726699"/>
            <a:ext cx="9144001" cy="2954655"/>
          </a:xfrm>
          <a:prstGeom prst="rect">
            <a:avLst/>
          </a:prstGeom>
          <a:solidFill>
            <a:schemeClr val="tx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1" y="1972919"/>
            <a:ext cx="914399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Finding New Causes and Markers </a:t>
            </a:r>
            <a:r>
              <a:rPr lang="en-US" sz="3200" b="1" dirty="0" smtClean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of Alzheimer’s </a:t>
            </a:r>
            <a:r>
              <a:rPr lang="en-US" sz="32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with Genomics</a:t>
            </a:r>
          </a:p>
          <a:p>
            <a:pPr algn="ctr"/>
            <a:endParaRPr lang="en-US" b="1" dirty="0">
              <a:ln w="19050">
                <a:noFill/>
              </a:ln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ln w="19050">
                  <a:noFill/>
                </a:ln>
                <a:solidFill>
                  <a:schemeClr val="bg1"/>
                </a:solidFill>
              </a:rPr>
              <a:t>Nick Cochran</a:t>
            </a:r>
          </a:p>
          <a:p>
            <a:pPr algn="ctr"/>
            <a:r>
              <a:rPr lang="en-US" b="1" dirty="0">
                <a:ln w="19050">
                  <a:noFill/>
                </a:ln>
                <a:solidFill>
                  <a:schemeClr val="bg1"/>
                </a:solidFill>
              </a:rPr>
              <a:t>Postdoctoral Fellow, Myers Lab</a:t>
            </a:r>
          </a:p>
          <a:p>
            <a:pPr algn="ctr"/>
            <a:r>
              <a:rPr lang="en-US" b="1" dirty="0" err="1">
                <a:ln w="19050">
                  <a:noFill/>
                </a:ln>
                <a:solidFill>
                  <a:schemeClr val="bg1"/>
                </a:solidFill>
              </a:rPr>
              <a:t>HudsonAlpha</a:t>
            </a:r>
            <a:r>
              <a:rPr lang="en-US" b="1" dirty="0">
                <a:ln w="19050">
                  <a:noFill/>
                </a:ln>
                <a:solidFill>
                  <a:schemeClr val="bg1"/>
                </a:solidFill>
              </a:rPr>
              <a:t> Institute for Biotechnology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October 17, 2017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6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14"/>
          <a:stretch/>
        </p:blipFill>
        <p:spPr>
          <a:xfrm>
            <a:off x="10160" y="1098034"/>
            <a:ext cx="8859520" cy="51402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9899" y="6423118"/>
            <a:ext cx="70741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Adapted from Bateman et al. </a:t>
            </a:r>
            <a:r>
              <a:rPr lang="en-US" sz="1400" i="1" dirty="0" smtClean="0"/>
              <a:t>NEJM </a:t>
            </a:r>
            <a:r>
              <a:rPr lang="en-US" sz="1400" dirty="0" smtClean="0"/>
              <a:t>(2012) and Jack, Jr. et </a:t>
            </a:r>
            <a:r>
              <a:rPr lang="en-US" sz="1400" dirty="0"/>
              <a:t>al. </a:t>
            </a:r>
            <a:r>
              <a:rPr lang="en-US" sz="1400" i="1" dirty="0" smtClean="0"/>
              <a:t>Lancet neurology</a:t>
            </a:r>
            <a:r>
              <a:rPr lang="en-US" sz="1400" dirty="0" smtClean="0"/>
              <a:t> (2013)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2069899" y="5684601"/>
            <a:ext cx="1758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-20 Years</a:t>
            </a:r>
            <a:endParaRPr lang="en-US" sz="2800" b="1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949018" y="5469304"/>
            <a:ext cx="0" cy="329625"/>
          </a:xfrm>
          <a:prstGeom prst="line">
            <a:avLst/>
          </a:prstGeom>
          <a:ln w="508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423694" y="5685831"/>
            <a:ext cx="1758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-10 </a:t>
            </a:r>
            <a:r>
              <a:rPr lang="en-US" sz="2800" b="1" dirty="0" smtClean="0"/>
              <a:t>Years</a:t>
            </a:r>
            <a:endParaRPr lang="en-US" sz="2800" b="1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5334000" y="5469304"/>
            <a:ext cx="0" cy="329625"/>
          </a:xfrm>
          <a:prstGeom prst="line">
            <a:avLst/>
          </a:prstGeom>
          <a:ln w="508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742215" y="5684601"/>
            <a:ext cx="1903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smtClean="0"/>
              <a:t>Diagnosis</a:t>
            </a:r>
            <a:endParaRPr lang="en-US" sz="2800" b="1" dirty="0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7696200" y="5469304"/>
            <a:ext cx="0" cy="329625"/>
          </a:xfrm>
          <a:prstGeom prst="line">
            <a:avLst/>
          </a:prstGeom>
          <a:ln w="508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Brain Changes Begin Decades Before Alzheimer’s is Diagnosed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4453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mc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876300"/>
            <a:ext cx="9144001" cy="5143500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62559" y="213360"/>
            <a:ext cx="91440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Video of Alzheimer’s Pathology Starting Before Symptoms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10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2870" y="0"/>
            <a:ext cx="3858260" cy="15950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91920" y="2103874"/>
            <a:ext cx="63601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b="1" dirty="0" smtClean="0"/>
              <a:t>HudsonAlpha has established a program to apply genomics </a:t>
            </a:r>
            <a:r>
              <a:rPr lang="en-US" sz="2000" b="1" smtClean="0"/>
              <a:t>to neurodegeneration in </a:t>
            </a:r>
            <a:r>
              <a:rPr lang="en-US" sz="2000" b="1" dirty="0" smtClean="0"/>
              <a:t>3 key areas: 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en-US" sz="2000" b="1" u="sng" dirty="0" smtClean="0"/>
              <a:t>Whole Genome Sequencing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en-US" sz="2000" b="1" u="sng" dirty="0" smtClean="0"/>
              <a:t>Biomarkers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en-US" sz="2000" b="1" u="sng" dirty="0" smtClean="0"/>
              <a:t>Gene Regulation</a:t>
            </a:r>
          </a:p>
        </p:txBody>
      </p:sp>
    </p:spTree>
    <p:extLst>
      <p:ext uri="{BB962C8B-B14F-4D97-AF65-F5344CB8AC3E}">
        <p14:creationId xmlns:p14="http://schemas.microsoft.com/office/powerpoint/2010/main" val="142995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2870" y="0"/>
            <a:ext cx="3858260" cy="15950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768594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AutoNum type="arabicPeriod"/>
            </a:pPr>
            <a:r>
              <a:rPr lang="en-US" sz="2000" b="1" u="sng" dirty="0" smtClean="0"/>
              <a:t>Whole Genome Sequencing</a:t>
            </a:r>
          </a:p>
          <a:p>
            <a:pPr marL="800100" lvl="1" indent="-342900">
              <a:lnSpc>
                <a:spcPct val="200000"/>
              </a:lnSpc>
              <a:buFont typeface="Arial" charset="0"/>
              <a:buChar char="•"/>
            </a:pPr>
            <a:r>
              <a:rPr lang="en-US" sz="2000" b="1" dirty="0" smtClean="0"/>
              <a:t>Can we find new genetic causes for Alzheimer’s?</a:t>
            </a:r>
          </a:p>
          <a:p>
            <a:pPr marL="800100" lvl="1" indent="-342900">
              <a:lnSpc>
                <a:spcPct val="200000"/>
              </a:lnSpc>
              <a:buFont typeface="Arial" charset="0"/>
              <a:buChar char="•"/>
            </a:pPr>
            <a:r>
              <a:rPr lang="en-US" sz="2000" b="1" dirty="0" smtClean="0"/>
              <a:t>With Collaborators: Early Alzheimer’s / Frontotemporal Dementia</a:t>
            </a:r>
            <a:endParaRPr lang="en-US" sz="2000" b="1" dirty="0"/>
          </a:p>
          <a:p>
            <a:pPr marL="800100" lvl="1" indent="-342900">
              <a:lnSpc>
                <a:spcPct val="200000"/>
              </a:lnSpc>
              <a:buFont typeface="Arial" charset="0"/>
              <a:buChar char="•"/>
            </a:pPr>
            <a:r>
              <a:rPr lang="en-US" sz="2000" b="1" dirty="0" smtClean="0"/>
              <a:t>With UAB: Family based Early </a:t>
            </a:r>
            <a:r>
              <a:rPr lang="en-US" sz="2000" b="1" dirty="0"/>
              <a:t>/ </a:t>
            </a:r>
            <a:r>
              <a:rPr lang="en-US" sz="2000" b="1" dirty="0" smtClean="0"/>
              <a:t>Atypical Neurodegeneration</a:t>
            </a:r>
          </a:p>
          <a:p>
            <a:pPr marL="800100" lvl="1" indent="-342900">
              <a:lnSpc>
                <a:spcPct val="200000"/>
              </a:lnSpc>
              <a:buFont typeface="Arial" charset="0"/>
              <a:buChar char="•"/>
            </a:pPr>
            <a:r>
              <a:rPr lang="en-US" sz="2000" b="1" dirty="0" smtClean="0"/>
              <a:t>Planning to genotype 1500-2000+ cases &amp; controls (WGS &amp; others)</a:t>
            </a:r>
          </a:p>
          <a:p>
            <a:pPr marL="800100" lvl="1" indent="-342900">
              <a:lnSpc>
                <a:spcPct val="200000"/>
              </a:lnSpc>
              <a:buFont typeface="Arial" charset="0"/>
              <a:buChar char="•"/>
            </a:pPr>
            <a:r>
              <a:rPr lang="en-US" sz="2000" b="1" dirty="0" smtClean="0"/>
              <a:t>Expertise from big ALS project, CSER, etc.</a:t>
            </a:r>
          </a:p>
        </p:txBody>
      </p:sp>
    </p:spTree>
    <p:extLst>
      <p:ext uri="{BB962C8B-B14F-4D97-AF65-F5344CB8AC3E}">
        <p14:creationId xmlns:p14="http://schemas.microsoft.com/office/powerpoint/2010/main" val="51263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9212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FTD/AD WGS – Collaborators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11" y="1386840"/>
            <a:ext cx="2413000" cy="3378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4252" y="1386840"/>
            <a:ext cx="2720698" cy="3378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4893689"/>
            <a:ext cx="2967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Erik Roberson, M.D., Ph.D.</a:t>
            </a:r>
            <a:endParaRPr lang="en-US" dirty="0" smtClean="0"/>
          </a:p>
          <a:p>
            <a:pPr algn="ctr"/>
            <a:r>
              <a:rPr lang="en-US" dirty="0" smtClean="0"/>
              <a:t>UAB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371698" y="4893689"/>
            <a:ext cx="2005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Bruce Miller, M.D.</a:t>
            </a:r>
          </a:p>
          <a:p>
            <a:pPr algn="ctr"/>
            <a:r>
              <a:rPr lang="en-US" dirty="0" smtClean="0"/>
              <a:t>UCSF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6800" y="1386840"/>
            <a:ext cx="2794000" cy="33827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79433" y="4893689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Ken </a:t>
            </a:r>
            <a:r>
              <a:rPr lang="en-US" dirty="0" err="1" smtClean="0"/>
              <a:t>Kosik</a:t>
            </a:r>
            <a:r>
              <a:rPr lang="en-US" dirty="0" smtClean="0"/>
              <a:t>, Ph.D.</a:t>
            </a:r>
          </a:p>
          <a:p>
            <a:pPr algn="ctr"/>
            <a:r>
              <a:rPr lang="en-US" dirty="0" smtClean="0"/>
              <a:t>UCSB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47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307" y="743889"/>
            <a:ext cx="6399386" cy="537339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652520" y="2504440"/>
            <a:ext cx="838200" cy="5207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18160" y="162560"/>
            <a:ext cx="8747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An Isolated Region in Colombia </a:t>
            </a:r>
            <a:r>
              <a:rPr lang="mr-IN" sz="2400" b="1" dirty="0" smtClean="0"/>
              <a:t>–</a:t>
            </a:r>
            <a:r>
              <a:rPr lang="en-US" sz="2400" b="1" dirty="0" smtClean="0"/>
              <a:t> Neurologic Cases There</a:t>
            </a:r>
          </a:p>
        </p:txBody>
      </p:sp>
    </p:spTree>
    <p:extLst>
      <p:ext uri="{BB962C8B-B14F-4D97-AF65-F5344CB8AC3E}">
        <p14:creationId xmlns:p14="http://schemas.microsoft.com/office/powerpoint/2010/main" val="204225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enignToPathScale-png.png" descr="benignToPathScale-p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44491" y="2612911"/>
            <a:ext cx="5858201" cy="52642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variant = bad news"/>
          <p:cNvSpPr>
            <a:spLocks noGrp="1"/>
          </p:cNvSpPr>
          <p:nvPr>
            <p:ph type="title" idx="4294967295"/>
          </p:nvPr>
        </p:nvSpPr>
        <p:spPr>
          <a:xfrm>
            <a:off x="2057831" y="0"/>
            <a:ext cx="5913101" cy="745388"/>
          </a:xfrm>
          <a:prstGeom prst="rect">
            <a:avLst/>
          </a:prstGeom>
        </p:spPr>
        <p:txBody>
          <a:bodyPr vert="horz" lIns="25709" tIns="25709" rIns="25709" bIns="25709" rtlCol="0" anchor="ctr">
            <a:normAutofit fontScale="90000"/>
          </a:bodyPr>
          <a:lstStyle>
            <a:lvl1pPr defTabSz="1261465">
              <a:lnSpc>
                <a:spcPct val="90000"/>
              </a:lnSpc>
              <a:defRPr sz="873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sz="3975" b="1" dirty="0"/>
              <a:t>variant</a:t>
            </a:r>
            <a:r>
              <a:rPr b="1" dirty="0"/>
              <a:t> </a:t>
            </a:r>
            <a:r>
              <a:rPr sz="3975" b="1" dirty="0"/>
              <a:t>= bad news</a:t>
            </a:r>
            <a:endParaRPr b="1" dirty="0"/>
          </a:p>
        </p:txBody>
      </p:sp>
      <p:sp>
        <p:nvSpPr>
          <p:cNvPr id="5" name="Line"/>
          <p:cNvSpPr/>
          <p:nvPr/>
        </p:nvSpPr>
        <p:spPr>
          <a:xfrm flipV="1">
            <a:off x="3845562" y="411245"/>
            <a:ext cx="266700" cy="334143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25709" tIns="25709" rIns="25709" bIns="25709"/>
          <a:lstStyle/>
          <a:p>
            <a:pPr defTabSz="6855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sz="1265"/>
          </a:p>
        </p:txBody>
      </p:sp>
      <p:sp>
        <p:nvSpPr>
          <p:cNvPr id="6" name="Triangle"/>
          <p:cNvSpPr/>
          <p:nvPr/>
        </p:nvSpPr>
        <p:spPr>
          <a:xfrm rot="5400000">
            <a:off x="3936308" y="-1324551"/>
            <a:ext cx="1724116" cy="63451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EE3325"/>
              </a:gs>
              <a:gs pos="50000">
                <a:srgbClr val="FCDC0F"/>
              </a:gs>
              <a:gs pos="100000">
                <a:srgbClr val="6EBD44"/>
              </a:gs>
            </a:gsLst>
            <a:path>
              <a:fillToRect l="50382" t="-7216" r="49617" b="107216"/>
            </a:path>
          </a:gradFill>
          <a:ln w="12700">
            <a:solidFill>
              <a:srgbClr val="FFFFFF"/>
            </a:solidFill>
            <a:miter/>
          </a:ln>
        </p:spPr>
        <p:txBody>
          <a:bodyPr lIns="25709" tIns="25709" rIns="25709" bIns="25709" anchor="ctr"/>
          <a:lstStyle/>
          <a:p>
            <a:pPr defTabSz="6855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265"/>
          </a:p>
        </p:txBody>
      </p:sp>
      <p:sp>
        <p:nvSpPr>
          <p:cNvPr id="2" name="TextBox 1"/>
          <p:cNvSpPr txBox="1"/>
          <p:nvPr/>
        </p:nvSpPr>
        <p:spPr>
          <a:xfrm>
            <a:off x="310792" y="3431433"/>
            <a:ext cx="87620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800" b="1" dirty="0"/>
              <a:t>You and I have ~5 million genetic variants between each </a:t>
            </a:r>
            <a:r>
              <a:rPr lang="en-US" sz="2800" b="1" dirty="0" smtClean="0"/>
              <a:t>other!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800" b="1" dirty="0" smtClean="0"/>
              <a:t>How </a:t>
            </a:r>
            <a:r>
              <a:rPr lang="en-US" sz="2800" b="1" dirty="0"/>
              <a:t>do we find the ones important for disease?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9332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achScene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1838"/>
            <a:ext cx="4499098" cy="3374323"/>
          </a:xfrm>
          <a:prstGeom prst="rect">
            <a:avLst/>
          </a:prstGeom>
        </p:spPr>
      </p:pic>
      <p:pic>
        <p:nvPicPr>
          <p:cNvPr id="3" name="Picture 2" descr="beachScene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811" y="1741838"/>
            <a:ext cx="4499098" cy="33743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Spot the Variants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78130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753"/>
          <a:stretch/>
        </p:blipFill>
        <p:spPr>
          <a:xfrm>
            <a:off x="2059" y="699858"/>
            <a:ext cx="9144000" cy="54672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938" y="14242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How will HA Impact </a:t>
            </a:r>
            <a:r>
              <a:rPr lang="en-US" sz="2800" b="1" dirty="0" err="1" smtClean="0"/>
              <a:t>Alz</a:t>
            </a:r>
            <a:r>
              <a:rPr lang="en-US" sz="2800" b="1" dirty="0" smtClean="0"/>
              <a:t>.?</a:t>
            </a:r>
            <a:r>
              <a:rPr lang="en-US" sz="2800" b="1" dirty="0"/>
              <a:t> </a:t>
            </a:r>
            <a:r>
              <a:rPr lang="en-US" sz="2800" b="1" dirty="0" smtClean="0"/>
              <a:t>Current </a:t>
            </a:r>
            <a:r>
              <a:rPr lang="en-US" sz="2800" b="1" dirty="0" err="1" smtClean="0"/>
              <a:t>Alz</a:t>
            </a:r>
            <a:r>
              <a:rPr lang="en-US" sz="2800" b="1" dirty="0" smtClean="0"/>
              <a:t>. Genetics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286786" y="6416311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Karch</a:t>
            </a:r>
            <a:r>
              <a:rPr lang="en-US" b="1" dirty="0" smtClean="0"/>
              <a:t> and </a:t>
            </a:r>
            <a:r>
              <a:rPr lang="en-US" b="1" dirty="0" err="1" smtClean="0"/>
              <a:t>Goate</a:t>
            </a:r>
            <a:r>
              <a:rPr lang="en-US" b="1" dirty="0" smtClean="0"/>
              <a:t>, 2014</a:t>
            </a:r>
            <a:endParaRPr lang="en-US" b="1" dirty="0"/>
          </a:p>
        </p:txBody>
      </p:sp>
      <p:grpSp>
        <p:nvGrpSpPr>
          <p:cNvPr id="25" name="Group 24"/>
          <p:cNvGrpSpPr/>
          <p:nvPr/>
        </p:nvGrpSpPr>
        <p:grpSpPr>
          <a:xfrm>
            <a:off x="1371600" y="699858"/>
            <a:ext cx="4212257" cy="1080064"/>
            <a:chOff x="1371600" y="1045298"/>
            <a:chExt cx="4212257" cy="1080064"/>
          </a:xfrm>
        </p:grpSpPr>
        <p:sp>
          <p:nvSpPr>
            <p:cNvPr id="12" name="Rectangle 11"/>
            <p:cNvSpPr/>
            <p:nvPr/>
          </p:nvSpPr>
          <p:spPr>
            <a:xfrm>
              <a:off x="1371600" y="1045298"/>
              <a:ext cx="1219200" cy="1080064"/>
            </a:xfrm>
            <a:prstGeom prst="rect">
              <a:avLst/>
            </a:prstGeom>
            <a:solidFill>
              <a:srgbClr val="FFFF00">
                <a:alpha val="36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Down Arrow 15"/>
            <p:cNvSpPr/>
            <p:nvPr/>
          </p:nvSpPr>
          <p:spPr>
            <a:xfrm rot="5400000">
              <a:off x="2760042" y="1372944"/>
              <a:ext cx="381000" cy="457200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253283" y="1278378"/>
              <a:ext cx="233057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Very rare, </a:t>
              </a:r>
            </a:p>
            <a:p>
              <a:r>
                <a:rPr lang="en-US" b="1" dirty="0" smtClean="0"/>
                <a:t>familial Alzheimer’s</a:t>
              </a:r>
              <a:endParaRPr lang="en-US" b="1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590800" y="2550160"/>
            <a:ext cx="6411404" cy="3000324"/>
            <a:chOff x="2590800" y="2895600"/>
            <a:chExt cx="6411404" cy="3000324"/>
          </a:xfrm>
        </p:grpSpPr>
        <p:sp>
          <p:nvSpPr>
            <p:cNvPr id="18" name="Down Arrow 17"/>
            <p:cNvSpPr/>
            <p:nvPr/>
          </p:nvSpPr>
          <p:spPr>
            <a:xfrm>
              <a:off x="7412953" y="3886200"/>
              <a:ext cx="381000" cy="457200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405878" y="2895600"/>
              <a:ext cx="25534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Very common </a:t>
              </a:r>
            </a:p>
            <a:p>
              <a:pPr algn="ctr"/>
              <a:r>
                <a:rPr lang="en-US" b="1" dirty="0" smtClean="0"/>
                <a:t>genetic changes, </a:t>
              </a:r>
            </a:p>
            <a:p>
              <a:pPr algn="ctr"/>
              <a:r>
                <a:rPr lang="en-US" b="1" dirty="0" smtClean="0"/>
                <a:t>but low risk increase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590800" y="4403015"/>
              <a:ext cx="6411404" cy="1492909"/>
            </a:xfrm>
            <a:prstGeom prst="rect">
              <a:avLst/>
            </a:prstGeom>
            <a:solidFill>
              <a:srgbClr val="FFFF00">
                <a:alpha val="36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/>
                <a:t>    </a:t>
              </a:r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592738" y="1779921"/>
            <a:ext cx="3884262" cy="2277653"/>
            <a:chOff x="2592738" y="2125361"/>
            <a:chExt cx="3884262" cy="2277653"/>
          </a:xfrm>
        </p:grpSpPr>
        <p:sp>
          <p:nvSpPr>
            <p:cNvPr id="21" name="Rectangle 20"/>
            <p:cNvSpPr/>
            <p:nvPr/>
          </p:nvSpPr>
          <p:spPr>
            <a:xfrm>
              <a:off x="2592738" y="2125361"/>
              <a:ext cx="3884262" cy="2277653"/>
            </a:xfrm>
            <a:prstGeom prst="rect">
              <a:avLst/>
            </a:prstGeom>
            <a:solidFill>
              <a:schemeClr val="bg1">
                <a:lumMod val="50000"/>
                <a:alpha val="36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048000" y="2361452"/>
              <a:ext cx="33578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Unlikely to find new </a:t>
              </a:r>
              <a:r>
                <a:rPr lang="en-US" b="1" i="1" smtClean="0"/>
                <a:t>common</a:t>
              </a:r>
              <a:r>
                <a:rPr lang="en-US" b="1" smtClean="0"/>
                <a:t> genes with high risk</a:t>
              </a:r>
              <a:endParaRPr lang="en-US" b="1" dirty="0" smtClean="0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1371600" y="1779920"/>
            <a:ext cx="1219200" cy="3772618"/>
          </a:xfrm>
          <a:prstGeom prst="rect">
            <a:avLst/>
          </a:prstGeom>
          <a:solidFill>
            <a:srgbClr val="92D050">
              <a:alpha val="36000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Largely Unexplored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29400" y="686648"/>
            <a:ext cx="2372804" cy="1482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764174" y="5961087"/>
            <a:ext cx="19255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Population Frequency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7692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914" b="11183"/>
          <a:stretch/>
        </p:blipFill>
        <p:spPr>
          <a:xfrm>
            <a:off x="2059" y="1045298"/>
            <a:ext cx="2568146" cy="51523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How will HudsonAlpha Impact Alzheimer’s?</a:t>
            </a:r>
          </a:p>
          <a:p>
            <a:pPr algn="ctr"/>
            <a:r>
              <a:rPr lang="en-US" sz="2800" b="1" dirty="0" smtClean="0"/>
              <a:t>Insights from Current Alzheimer’s Genetics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329678" y="6391945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Karch</a:t>
            </a:r>
            <a:r>
              <a:rPr lang="en-US" b="1" dirty="0" smtClean="0"/>
              <a:t> and </a:t>
            </a:r>
            <a:r>
              <a:rPr lang="en-US" b="1" dirty="0" err="1" smtClean="0"/>
              <a:t>Goate</a:t>
            </a:r>
            <a:r>
              <a:rPr lang="en-US" b="1" dirty="0" smtClean="0"/>
              <a:t>, 2014</a:t>
            </a:r>
            <a:endParaRPr lang="en-US" b="1" dirty="0"/>
          </a:p>
        </p:txBody>
      </p:sp>
      <p:grpSp>
        <p:nvGrpSpPr>
          <p:cNvPr id="25" name="Group 24"/>
          <p:cNvGrpSpPr/>
          <p:nvPr/>
        </p:nvGrpSpPr>
        <p:grpSpPr>
          <a:xfrm>
            <a:off x="1371600" y="1045298"/>
            <a:ext cx="4212257" cy="1080064"/>
            <a:chOff x="1371600" y="1045298"/>
            <a:chExt cx="4212257" cy="1080064"/>
          </a:xfrm>
        </p:grpSpPr>
        <p:sp>
          <p:nvSpPr>
            <p:cNvPr id="12" name="Rectangle 11"/>
            <p:cNvSpPr/>
            <p:nvPr/>
          </p:nvSpPr>
          <p:spPr>
            <a:xfrm>
              <a:off x="1371600" y="1045298"/>
              <a:ext cx="1219200" cy="1080064"/>
            </a:xfrm>
            <a:prstGeom prst="rect">
              <a:avLst/>
            </a:prstGeom>
            <a:solidFill>
              <a:srgbClr val="FFFF00">
                <a:alpha val="36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Down Arrow 15"/>
            <p:cNvSpPr/>
            <p:nvPr/>
          </p:nvSpPr>
          <p:spPr>
            <a:xfrm rot="5400000">
              <a:off x="2760042" y="1372944"/>
              <a:ext cx="381000" cy="457200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253283" y="1278378"/>
              <a:ext cx="233057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Very rare, </a:t>
              </a:r>
            </a:p>
            <a:p>
              <a:r>
                <a:rPr lang="en-US" b="1" dirty="0" smtClean="0"/>
                <a:t>familial Alzheimer’s</a:t>
              </a:r>
              <a:endParaRPr lang="en-US" b="1" dirty="0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1371600" y="2125360"/>
            <a:ext cx="1219200" cy="3772618"/>
          </a:xfrm>
          <a:prstGeom prst="rect">
            <a:avLst/>
          </a:prstGeom>
          <a:solidFill>
            <a:srgbClr val="92D050">
              <a:alpha val="36000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Largely Unexplored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29400" y="1032088"/>
            <a:ext cx="2372804" cy="1482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own Arrow 27"/>
          <p:cNvSpPr/>
          <p:nvPr/>
        </p:nvSpPr>
        <p:spPr>
          <a:xfrm rot="8100000">
            <a:off x="4677849" y="1903042"/>
            <a:ext cx="381000" cy="457200"/>
          </a:xfrm>
          <a:prstGeom prst="down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432986" y="2427991"/>
            <a:ext cx="34895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This is where new treatments are coming from!</a:t>
            </a:r>
            <a:endParaRPr lang="en-US" sz="2800" b="1" dirty="0"/>
          </a:p>
        </p:txBody>
      </p:sp>
      <p:sp>
        <p:nvSpPr>
          <p:cNvPr id="29" name="Down Arrow 28"/>
          <p:cNvSpPr/>
          <p:nvPr/>
        </p:nvSpPr>
        <p:spPr>
          <a:xfrm rot="4810218">
            <a:off x="3749245" y="3492821"/>
            <a:ext cx="381000" cy="1520357"/>
          </a:xfrm>
          <a:prstGeom prst="down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790220" y="4409968"/>
            <a:ext cx="43631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Many more treatments could come from new rare variant discoveries</a:t>
            </a:r>
            <a:endParaRPr lang="en-US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689293" y="5981014"/>
            <a:ext cx="583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Rare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65545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5" grpId="0"/>
      <p:bldP spid="29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 txBox="1">
            <a:spLocks noChangeArrowheads="1"/>
          </p:cNvSpPr>
          <p:nvPr/>
        </p:nvSpPr>
        <p:spPr bwMode="auto">
          <a:xfrm>
            <a:off x="3372494" y="271787"/>
            <a:ext cx="5483457" cy="1536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US" sz="4800" b="1" dirty="0" smtClean="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</a:rPr>
              <a:t>HudsonAlpha:</a:t>
            </a:r>
          </a:p>
          <a:p>
            <a:pPr algn="ctr">
              <a:spcBef>
                <a:spcPts val="600"/>
              </a:spcBef>
            </a:pPr>
            <a:r>
              <a:rPr lang="en-US" sz="4800" dirty="0" smtClean="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</a:rPr>
              <a:t>Our </a:t>
            </a:r>
            <a:r>
              <a:rPr lang="en-US" sz="4800" dirty="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</a:rPr>
              <a:t>missions</a:t>
            </a:r>
          </a:p>
          <a:p>
            <a:pPr algn="ctr">
              <a:spcBef>
                <a:spcPts val="600"/>
              </a:spcBef>
            </a:pPr>
            <a:r>
              <a:rPr lang="en-US" dirty="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</a:rPr>
              <a:t>in the life sciences</a:t>
            </a:r>
          </a:p>
        </p:txBody>
      </p:sp>
      <p:pic>
        <p:nvPicPr>
          <p:cNvPr id="2" name="Picture 1" descr="Research Title Slid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461" y="156273"/>
            <a:ext cx="3498515" cy="60032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43733" y="2571367"/>
            <a:ext cx="4572000" cy="321626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>
              <a:spcAft>
                <a:spcPts val="3000"/>
              </a:spcAft>
            </a:pPr>
            <a:r>
              <a:rPr lang="en-US" sz="3200" dirty="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</a:rPr>
              <a:t>Research</a:t>
            </a:r>
          </a:p>
          <a:p>
            <a:pPr algn="ctr">
              <a:spcAft>
                <a:spcPts val="3000"/>
              </a:spcAft>
            </a:pPr>
            <a:r>
              <a:rPr lang="en-US" sz="3200" dirty="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</a:rPr>
              <a:t>Education outreach</a:t>
            </a:r>
          </a:p>
          <a:p>
            <a:pPr algn="ctr">
              <a:spcAft>
                <a:spcPts val="3000"/>
              </a:spcAft>
            </a:pPr>
            <a:r>
              <a:rPr lang="en-US" sz="3200" dirty="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</a:rPr>
              <a:t>Genomic medicine</a:t>
            </a:r>
          </a:p>
          <a:p>
            <a:pPr algn="ctr">
              <a:spcAft>
                <a:spcPts val="3000"/>
              </a:spcAft>
            </a:pPr>
            <a:r>
              <a:rPr lang="en-US" sz="3200" dirty="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</a:rPr>
              <a:t>Economic development</a:t>
            </a:r>
          </a:p>
        </p:txBody>
      </p:sp>
    </p:spTree>
    <p:extLst>
      <p:ext uri="{BB962C8B-B14F-4D97-AF65-F5344CB8AC3E}">
        <p14:creationId xmlns:p14="http://schemas.microsoft.com/office/powerpoint/2010/main" val="1575747334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8640" y="152400"/>
            <a:ext cx="841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Genomics for </a:t>
            </a:r>
            <a:r>
              <a:rPr lang="en-US" sz="2800" b="1" smtClean="0"/>
              <a:t>Local Neurodegeneration Cases</a:t>
            </a:r>
            <a:endParaRPr lang="en-US" sz="2800" b="1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467634" y="2087997"/>
            <a:ext cx="3724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Initial analysis completed on 10:</a:t>
            </a:r>
            <a:endParaRPr lang="en-US" b="1" u="sng" dirty="0"/>
          </a:p>
        </p:txBody>
      </p:sp>
      <p:sp>
        <p:nvSpPr>
          <p:cNvPr id="16" name="TextBox 15"/>
          <p:cNvSpPr txBox="1"/>
          <p:nvPr/>
        </p:nvSpPr>
        <p:spPr>
          <a:xfrm>
            <a:off x="5063404" y="2087997"/>
            <a:ext cx="31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5 strong returnable results</a:t>
            </a:r>
            <a:endParaRPr lang="en-US" b="1" u="sng" dirty="0"/>
          </a:p>
        </p:txBody>
      </p:sp>
      <p:sp>
        <p:nvSpPr>
          <p:cNvPr id="17" name="TextBox 16"/>
          <p:cNvSpPr txBox="1"/>
          <p:nvPr/>
        </p:nvSpPr>
        <p:spPr>
          <a:xfrm>
            <a:off x="1212747" y="701378"/>
            <a:ext cx="6551794" cy="1287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b="1" dirty="0" smtClean="0"/>
              <a:t>Early Alzheimer’s / Frontotemporal Dementia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b="1" dirty="0" smtClean="0"/>
              <a:t>Enrolling parents if available, or siblings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b="1" dirty="0" smtClean="0"/>
              <a:t>Also collecting other types of samples for further study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92046" y="5588651"/>
            <a:ext cx="4717487" cy="45653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b="1" i="1" u="sng" dirty="0" smtClean="0"/>
              <a:t>Lots of possible multiple contributors</a:t>
            </a:r>
            <a:endParaRPr lang="en-US" b="1" i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59"/>
          <a:stretch/>
        </p:blipFill>
        <p:spPr>
          <a:xfrm>
            <a:off x="4550790" y="2704845"/>
            <a:ext cx="2536898" cy="263452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0"/>
          <a:stretch/>
        </p:blipFill>
        <p:spPr>
          <a:xfrm>
            <a:off x="2035042" y="2798547"/>
            <a:ext cx="2521170" cy="263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39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2870" y="0"/>
            <a:ext cx="3858260" cy="15950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768594"/>
            <a:ext cx="9144000" cy="2459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+mj-lt"/>
              <a:buAutoNum type="arabicPeriod" startAt="2"/>
            </a:pPr>
            <a:r>
              <a:rPr lang="en-US" sz="2000" b="1" u="sng" dirty="0" smtClean="0"/>
              <a:t>Biomarkers</a:t>
            </a:r>
          </a:p>
          <a:p>
            <a:pPr marL="914400" lvl="1" indent="-457200">
              <a:lnSpc>
                <a:spcPct val="200000"/>
              </a:lnSpc>
              <a:buFont typeface="Arial" charset="0"/>
              <a:buChar char="•"/>
            </a:pPr>
            <a:r>
              <a:rPr lang="en-US" sz="2000" b="1" dirty="0" smtClean="0"/>
              <a:t>Can we develop a blood test for Alzheimer’s?</a:t>
            </a:r>
          </a:p>
          <a:p>
            <a:pPr marL="914400" lvl="1" indent="-457200">
              <a:lnSpc>
                <a:spcPct val="200000"/>
              </a:lnSpc>
              <a:buFont typeface="Arial" charset="0"/>
              <a:buChar char="•"/>
            </a:pPr>
            <a:r>
              <a:rPr lang="en-US" sz="2000" b="1" dirty="0" smtClean="0"/>
              <a:t>Measure the Immune </a:t>
            </a:r>
            <a:r>
              <a:rPr lang="en-US" sz="2000" b="1" dirty="0" err="1" smtClean="0"/>
              <a:t>Repetoire</a:t>
            </a:r>
            <a:endParaRPr lang="en-US" sz="2000" b="1" dirty="0" smtClean="0"/>
          </a:p>
          <a:p>
            <a:pPr marL="914400" lvl="1" indent="-457200">
              <a:lnSpc>
                <a:spcPct val="200000"/>
              </a:lnSpc>
              <a:buFont typeface="Arial" charset="0"/>
              <a:buChar char="•"/>
            </a:pPr>
            <a:r>
              <a:rPr lang="en-US" sz="2000" b="1" dirty="0" smtClean="0"/>
              <a:t>Expertise from </a:t>
            </a:r>
            <a:r>
              <a:rPr lang="en-US" sz="2000" b="1" dirty="0" err="1" smtClean="0"/>
              <a:t>iRepetoire</a:t>
            </a:r>
            <a:r>
              <a:rPr lang="en-US" sz="2000" b="1" dirty="0" smtClean="0"/>
              <a:t> (associate company) &amp; Myers lab</a:t>
            </a:r>
          </a:p>
        </p:txBody>
      </p:sp>
    </p:spTree>
    <p:extLst>
      <p:ext uri="{BB962C8B-B14F-4D97-AF65-F5344CB8AC3E}">
        <p14:creationId xmlns:p14="http://schemas.microsoft.com/office/powerpoint/2010/main" val="8771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905" y="1109673"/>
            <a:ext cx="2607339" cy="6983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969">
                <a:latin typeface="Helvetica Light" charset="0"/>
                <a:ea typeface="Helvetica Light" charset="0"/>
                <a:cs typeface="Helvetica Light" charset="0"/>
              </a:rPr>
              <a:t>Immune system in a healthy person</a:t>
            </a:r>
          </a:p>
        </p:txBody>
      </p:sp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9142" y="3901965"/>
            <a:ext cx="2196120" cy="480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iRepertoire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6249" y="2784837"/>
            <a:ext cx="919151" cy="978451"/>
          </a:xfrm>
          <a:prstGeom prst="rect">
            <a:avLst/>
          </a:prstGeom>
        </p:spPr>
      </p:pic>
      <p:pic>
        <p:nvPicPr>
          <p:cNvPr id="17" name="Picture 16" descr="Jian-Han-Circl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119" y="1458871"/>
            <a:ext cx="1153745" cy="12392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7612" y="121773"/>
            <a:ext cx="7429919" cy="6564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defTabSz="410751" hangingPunct="0"/>
            <a:r>
              <a:rPr lang="en-US" sz="3797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/>
              </a:rPr>
              <a:t>Immune repertoire measurements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9712" y="4794868"/>
            <a:ext cx="8555550" cy="8620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hangingPunct="0">
              <a:spcBef>
                <a:spcPts val="422"/>
              </a:spcBef>
            </a:pPr>
            <a:r>
              <a:rPr lang="en-US" sz="24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/>
              </a:rPr>
              <a:t>Apply this same technology to Alzheimer disease as a way of detecting the disease early, allowing earlier intervention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640788" y="1111420"/>
            <a:ext cx="3029482" cy="2750184"/>
            <a:chOff x="3755787" y="1580685"/>
            <a:chExt cx="4308597" cy="3911373"/>
          </a:xfrm>
        </p:grpSpPr>
        <p:sp>
          <p:nvSpPr>
            <p:cNvPr id="9" name="Rectangle 8"/>
            <p:cNvSpPr/>
            <p:nvPr/>
          </p:nvSpPr>
          <p:spPr>
            <a:xfrm>
              <a:off x="3755787" y="1580685"/>
              <a:ext cx="4308597" cy="993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969">
                  <a:latin typeface="Helvetica Light" charset="0"/>
                  <a:ea typeface="Helvetica Light" charset="0"/>
                  <a:cs typeface="Helvetica Light" charset="0"/>
                </a:rPr>
                <a:t>Immune system in a cancer patient</a:t>
              </a:r>
            </a:p>
          </p:txBody>
        </p:sp>
        <p:pic>
          <p:nvPicPr>
            <p:cNvPr id="13" name="getTreeMap_27b2879c60298d15f3be4c64c4c92a2823977c24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45641" y="2647425"/>
              <a:ext cx="3555792" cy="2844633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14" name="getTreeMap_655c728c40bcf7943dea9aa43c4495a862119f0f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139" y="1901832"/>
            <a:ext cx="2500166" cy="200013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9949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2870" y="0"/>
            <a:ext cx="3858260" cy="15950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768594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+mj-lt"/>
              <a:buAutoNum type="arabicPeriod" startAt="3"/>
            </a:pPr>
            <a:r>
              <a:rPr lang="en-US" sz="2000" b="1" u="sng" dirty="0" smtClean="0"/>
              <a:t>Gene Regulation</a:t>
            </a:r>
          </a:p>
          <a:p>
            <a:pPr marL="914400" lvl="1" indent="-457200">
              <a:lnSpc>
                <a:spcPct val="200000"/>
              </a:lnSpc>
              <a:buFont typeface="Arial" charset="0"/>
              <a:buChar char="•"/>
            </a:pPr>
            <a:r>
              <a:rPr lang="en-US" sz="2000" b="1" dirty="0"/>
              <a:t>What are the on/off switches for neurodegeneration genes</a:t>
            </a:r>
            <a:r>
              <a:rPr lang="en-US" sz="2000" b="1" dirty="0" smtClean="0"/>
              <a:t>?</a:t>
            </a:r>
          </a:p>
          <a:p>
            <a:pPr marL="914400" lvl="1" indent="-457200">
              <a:lnSpc>
                <a:spcPct val="200000"/>
              </a:lnSpc>
              <a:buFont typeface="Arial" charset="0"/>
              <a:buChar char="•"/>
            </a:pPr>
            <a:r>
              <a:rPr lang="en-US" sz="2000" b="1" dirty="0" smtClean="0"/>
              <a:t>End goal: treatment targeting neurodegeneration genes</a:t>
            </a:r>
            <a:endParaRPr lang="en-US" sz="2000" b="1" dirty="0"/>
          </a:p>
          <a:p>
            <a:pPr marL="914400" lvl="1" indent="-457200">
              <a:lnSpc>
                <a:spcPct val="200000"/>
              </a:lnSpc>
              <a:buFont typeface="Arial" charset="0"/>
              <a:buChar char="•"/>
            </a:pPr>
            <a:r>
              <a:rPr lang="en-US" sz="2000" b="1" dirty="0" smtClean="0"/>
              <a:t>Expertise from ENCODE project, ongoing Huntington’s project</a:t>
            </a:r>
          </a:p>
        </p:txBody>
      </p:sp>
    </p:spTree>
    <p:extLst>
      <p:ext uri="{BB962C8B-B14F-4D97-AF65-F5344CB8AC3E}">
        <p14:creationId xmlns:p14="http://schemas.microsoft.com/office/powerpoint/2010/main" val="106970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GRI-8528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002" y="523220"/>
            <a:ext cx="5963995" cy="571894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How We Can Find On/Off Switches for Genes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97795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14568" r="6666" b="12839"/>
          <a:stretch/>
        </p:blipFill>
        <p:spPr>
          <a:xfrm>
            <a:off x="4420623" y="1244600"/>
            <a:ext cx="4702629" cy="2743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flipH="1">
            <a:off x="4765589" y="4680803"/>
            <a:ext cx="40690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b="1" dirty="0" smtClean="0"/>
              <a:t>2 Phase III trials started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b="1" dirty="0" smtClean="0"/>
              <a:t>Readout end of 2021 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332651" y="3604230"/>
            <a:ext cx="790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Biogen</a:t>
            </a:r>
            <a:endParaRPr lang="en-US" sz="1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3" t="25258" r="59595" b="20927"/>
          <a:stretch/>
        </p:blipFill>
        <p:spPr>
          <a:xfrm flipV="1">
            <a:off x="11938" y="1473200"/>
            <a:ext cx="4203357" cy="26855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flipH="1">
            <a:off x="53128" y="4680803"/>
            <a:ext cx="4419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b="1" dirty="0" smtClean="0"/>
              <a:t>2 Phase III trials underway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b="1" dirty="0" smtClean="0"/>
              <a:t>Readout end of 2016 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00541" y="-10160"/>
            <a:ext cx="83118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Hope for New Therapies is on the Horizon</a:t>
            </a:r>
          </a:p>
          <a:p>
            <a:pPr algn="ctr"/>
            <a:r>
              <a:rPr lang="en-US" sz="3200" b="1" dirty="0" smtClean="0"/>
              <a:t>Because of Genetic Discoveries in AD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04800" y="4158730"/>
            <a:ext cx="2023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Liu-Seifert et al., 2015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196717" y="5667991"/>
            <a:ext cx="6750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*HudsonAlpha does not endorse any particular company </a:t>
            </a:r>
            <a:r>
              <a:rPr lang="en-US" smtClean="0"/>
              <a:t>or drug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98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2716" r="35833" b="37164"/>
          <a:stretch/>
        </p:blipFill>
        <p:spPr>
          <a:xfrm>
            <a:off x="528320" y="1132702"/>
            <a:ext cx="8087360" cy="50491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7" y="87155"/>
            <a:ext cx="91397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Resource: </a:t>
            </a:r>
            <a:r>
              <a:rPr lang="en-US" sz="3200" b="1" dirty="0" err="1" smtClean="0"/>
              <a:t>AlzForum.org</a:t>
            </a:r>
            <a:endParaRPr lang="en-US" sz="3200" b="1" dirty="0"/>
          </a:p>
          <a:p>
            <a:pPr algn="ctr"/>
            <a:r>
              <a:rPr lang="en-US" sz="2400" b="1" dirty="0" smtClean="0"/>
              <a:t>Good Coverage of Research Details (Including Clinical Trials)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9417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" t="11085" r="58513" b="8195"/>
          <a:stretch/>
        </p:blipFill>
        <p:spPr>
          <a:xfrm>
            <a:off x="593572" y="1008261"/>
            <a:ext cx="4664227" cy="51893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8830" y="0"/>
            <a:ext cx="490634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Resource: </a:t>
            </a:r>
            <a:r>
              <a:rPr lang="en-US" sz="3200" b="1" dirty="0" err="1" smtClean="0"/>
              <a:t>alz.org</a:t>
            </a:r>
            <a:endParaRPr lang="en-US" sz="3200" b="1" dirty="0"/>
          </a:p>
          <a:p>
            <a:pPr algn="ctr"/>
            <a:r>
              <a:rPr lang="en-US" sz="3200" b="1" dirty="0" smtClean="0"/>
              <a:t>Alzheimer’s Association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486400" y="1905000"/>
            <a:ext cx="3486660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charset="0"/>
              <a:buChar char="•"/>
            </a:pPr>
            <a:r>
              <a:rPr lang="en-US" sz="2400" b="1" dirty="0" smtClean="0"/>
              <a:t>Signs of Alzheimer’s</a:t>
            </a:r>
          </a:p>
          <a:p>
            <a:pPr marL="285750" indent="-285750">
              <a:lnSpc>
                <a:spcPct val="200000"/>
              </a:lnSpc>
              <a:buFont typeface="Arial" charset="0"/>
              <a:buChar char="•"/>
            </a:pPr>
            <a:r>
              <a:rPr lang="en-US" sz="2400" b="1" dirty="0" smtClean="0"/>
              <a:t>About Alzheimer’s</a:t>
            </a:r>
          </a:p>
          <a:p>
            <a:pPr marL="285750" indent="-285750">
              <a:lnSpc>
                <a:spcPct val="200000"/>
              </a:lnSpc>
              <a:buFont typeface="Arial" charset="0"/>
              <a:buChar char="•"/>
            </a:pPr>
            <a:r>
              <a:rPr lang="en-US" sz="2400" b="1" dirty="0" smtClean="0"/>
              <a:t>Advocacy</a:t>
            </a:r>
          </a:p>
          <a:p>
            <a:pPr marL="285750" indent="-285750">
              <a:lnSpc>
                <a:spcPct val="200000"/>
              </a:lnSpc>
              <a:buFont typeface="Arial" charset="0"/>
              <a:buChar char="•"/>
            </a:pPr>
            <a:r>
              <a:rPr lang="en-US" sz="2400" b="1" dirty="0" smtClean="0"/>
              <a:t>Local Information</a:t>
            </a:r>
          </a:p>
          <a:p>
            <a:pPr marL="285750" indent="-285750">
              <a:lnSpc>
                <a:spcPct val="200000"/>
              </a:lnSpc>
              <a:buFont typeface="Arial" charset="0"/>
              <a:buChar char="•"/>
            </a:pPr>
            <a:r>
              <a:rPr lang="en-US" sz="2400" b="1" u="sng" dirty="0" smtClean="0"/>
              <a:t>Clinical Trials</a:t>
            </a:r>
            <a:endParaRPr lang="en-US" sz="2400" b="1" u="sng" dirty="0"/>
          </a:p>
        </p:txBody>
      </p:sp>
    </p:spTree>
    <p:extLst>
      <p:ext uri="{BB962C8B-B14F-4D97-AF65-F5344CB8AC3E}">
        <p14:creationId xmlns:p14="http://schemas.microsoft.com/office/powerpoint/2010/main" val="136921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9" t="7962" r="38919" b="24160"/>
          <a:stretch/>
        </p:blipFill>
        <p:spPr>
          <a:xfrm>
            <a:off x="1583883" y="1200749"/>
            <a:ext cx="5926666" cy="44066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837720" y="0"/>
            <a:ext cx="746858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Resource: </a:t>
            </a:r>
            <a:r>
              <a:rPr lang="en-US" sz="3200" b="1" dirty="0" err="1" smtClean="0"/>
              <a:t>trialmatch.alz.org</a:t>
            </a:r>
            <a:endParaRPr lang="en-US" sz="3200" b="1" dirty="0" smtClean="0"/>
          </a:p>
          <a:p>
            <a:pPr algn="ctr"/>
            <a:r>
              <a:rPr lang="en-US" sz="3200" b="1" dirty="0" smtClean="0"/>
              <a:t>How to Get Involved in a Clinical Trial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917931" y="5607436"/>
            <a:ext cx="5592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*Always talk to your doctor about what clinical trials you or your loved one may be eligible for.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7003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50977" y="97162"/>
            <a:ext cx="26420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Conclusions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3" y="881216"/>
            <a:ext cx="914399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800" b="1" dirty="0" smtClean="0"/>
              <a:t>Alzheimer’s is becoming a big problem as we age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800" b="1" dirty="0" smtClean="0"/>
              <a:t>Brain changes start early – so should treatments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800" b="1" dirty="0" smtClean="0"/>
              <a:t>New treatments are on the horizon (30%+ benefit)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800" b="1" dirty="0" smtClean="0"/>
              <a:t>Discoveries from HudsonAlpha could reveal new treatment opportunities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0" y="4783386"/>
            <a:ext cx="51924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400" b="1" dirty="0" err="1" smtClean="0"/>
              <a:t>AlzForum.org</a:t>
            </a:r>
            <a:r>
              <a:rPr lang="en-US" sz="2400" b="1" dirty="0" smtClean="0"/>
              <a:t> for research news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400" b="1" dirty="0" err="1" smtClean="0"/>
              <a:t>Alz.org</a:t>
            </a:r>
            <a:r>
              <a:rPr lang="en-US" sz="2400" b="1" dirty="0" smtClean="0"/>
              <a:t> for other resources</a:t>
            </a:r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5447" y="4572000"/>
            <a:ext cx="3926151" cy="162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46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4568" y="3774438"/>
            <a:ext cx="7817702" cy="460221"/>
          </a:xfrm>
          <a:prstGeom prst="rect">
            <a:avLst/>
          </a:prstGeom>
        </p:spPr>
        <p:txBody>
          <a:bodyPr wrap="none" lIns="91435" tIns="45718" rIns="91435" bIns="45718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400">
                <a:latin typeface="Helvetica Light" charset="0"/>
                <a:ea typeface="Helvetica Light" charset="0"/>
                <a:cs typeface="Helvetica Light" charset="0"/>
              </a:rPr>
              <a:t>16 Primary Faculty, 115 scientists (209 total employees)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21178" y="4559662"/>
            <a:ext cx="8172482" cy="461665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400">
                <a:latin typeface="Helvetica Light" charset="0"/>
                <a:ea typeface="Helvetica Light" charset="0"/>
                <a:cs typeface="Helvetica Light" charset="0"/>
              </a:rPr>
              <a:t>And 5 Adjunct Faculty at UAB and UAH</a:t>
            </a:r>
          </a:p>
        </p:txBody>
      </p:sp>
      <p:pic>
        <p:nvPicPr>
          <p:cNvPr id="24" name="Picture 23" descr="Greg c round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225" y="1957513"/>
            <a:ext cx="887044" cy="868866"/>
          </a:xfrm>
          <a:prstGeom prst="rect">
            <a:avLst/>
          </a:prstGeom>
        </p:spPr>
      </p:pic>
      <p:pic>
        <p:nvPicPr>
          <p:cNvPr id="25" name="Picture 24" descr="Cooper, Sara-Cricl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929" y="1013741"/>
            <a:ext cx="866180" cy="826946"/>
          </a:xfrm>
          <a:prstGeom prst="rect">
            <a:avLst/>
          </a:prstGeom>
        </p:spPr>
      </p:pic>
      <p:pic>
        <p:nvPicPr>
          <p:cNvPr id="28" name="Picture 27" descr="Worthey, Liz-Circl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1746" y="1046088"/>
            <a:ext cx="1054098" cy="984620"/>
          </a:xfrm>
          <a:prstGeom prst="rect">
            <a:avLst/>
          </a:prstGeom>
        </p:spPr>
      </p:pic>
      <p:pic>
        <p:nvPicPr>
          <p:cNvPr id="29" name="Picture 28" descr="Jian-Han-Circle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656" y="2869856"/>
            <a:ext cx="913916" cy="981614"/>
          </a:xfrm>
          <a:prstGeom prst="rect">
            <a:avLst/>
          </a:prstGeom>
        </p:spPr>
      </p:pic>
      <p:pic>
        <p:nvPicPr>
          <p:cNvPr id="31" name="Picture 30" descr="Barsh, Greg-Circle-Apr16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4243" y="2842824"/>
            <a:ext cx="849852" cy="849852"/>
          </a:xfrm>
          <a:prstGeom prst="rect">
            <a:avLst/>
          </a:prstGeom>
        </p:spPr>
      </p:pic>
      <p:pic>
        <p:nvPicPr>
          <p:cNvPr id="32" name="Picture 31" descr="Bick, David-Circle-Apr16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501" y="1033545"/>
            <a:ext cx="939811" cy="923483"/>
          </a:xfrm>
          <a:prstGeom prst="rect">
            <a:avLst/>
          </a:prstGeom>
        </p:spPr>
      </p:pic>
      <p:pic>
        <p:nvPicPr>
          <p:cNvPr id="34" name="Picture 33" descr="Josef-Lazar.pn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3328" y="2861260"/>
            <a:ext cx="877545" cy="939717"/>
          </a:xfrm>
          <a:prstGeom prst="rect">
            <a:avLst/>
          </a:prstGeom>
        </p:spPr>
      </p:pic>
      <p:pic>
        <p:nvPicPr>
          <p:cNvPr id="35" name="Picture 34" descr="Howard-Jacob.png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9800" y="1029970"/>
            <a:ext cx="856972" cy="906057"/>
          </a:xfrm>
          <a:prstGeom prst="rect">
            <a:avLst/>
          </a:prstGeom>
        </p:spPr>
      </p:pic>
      <p:pic>
        <p:nvPicPr>
          <p:cNvPr id="36" name="Picture 35" descr="kankshitaIMG_0233.png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2294" y="1956574"/>
            <a:ext cx="850269" cy="864295"/>
          </a:xfrm>
          <a:prstGeom prst="rect">
            <a:avLst/>
          </a:prstGeom>
        </p:spPr>
      </p:pic>
      <p:pic>
        <p:nvPicPr>
          <p:cNvPr id="37" name="Picture 36" descr="Neil-Lamb-circle-Apr16.png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4355" y="2841035"/>
            <a:ext cx="802741" cy="841130"/>
          </a:xfrm>
          <a:prstGeom prst="rect">
            <a:avLst/>
          </a:prstGeom>
        </p:spPr>
      </p:pic>
      <p:pic>
        <p:nvPicPr>
          <p:cNvPr id="44" name="Picture 43" descr="Jeremy-Schmutz-circle-Apr16.png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0696" y="1961051"/>
            <a:ext cx="827242" cy="886115"/>
          </a:xfrm>
          <a:prstGeom prst="rect">
            <a:avLst/>
          </a:prstGeom>
        </p:spPr>
      </p:pic>
      <p:pic>
        <p:nvPicPr>
          <p:cNvPr id="45" name="Picture 44" descr="Jane-Grimwood-circle-Apr16.png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1471" y="1967474"/>
            <a:ext cx="851648" cy="917421"/>
          </a:xfrm>
          <a:prstGeom prst="rect">
            <a:avLst/>
          </a:prstGeom>
        </p:spPr>
      </p:pic>
      <p:pic>
        <p:nvPicPr>
          <p:cNvPr id="46" name="Picture 45" descr="Devin-Absher-circle-Apr16.png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5652" y="2856742"/>
            <a:ext cx="846657" cy="917697"/>
          </a:xfrm>
          <a:prstGeom prst="rect">
            <a:avLst/>
          </a:prstGeom>
        </p:spPr>
      </p:pic>
      <p:pic>
        <p:nvPicPr>
          <p:cNvPr id="47" name="Picture 46" descr="Shawn-Levy-circle-Apr16.png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3533" y="1960007"/>
            <a:ext cx="859160" cy="881028"/>
          </a:xfrm>
          <a:prstGeom prst="rect">
            <a:avLst/>
          </a:prstGeom>
        </p:spPr>
      </p:pic>
      <p:pic>
        <p:nvPicPr>
          <p:cNvPr id="48" name="Picture 47" descr="Rick-Myers-circle2-Apr16.png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7418" y="1968144"/>
            <a:ext cx="880452" cy="92068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1688613" y="5114300"/>
            <a:ext cx="5399282" cy="868385"/>
            <a:chOff x="697551" y="4420276"/>
            <a:chExt cx="7092073" cy="1094721"/>
          </a:xfrm>
        </p:grpSpPr>
        <p:pic>
          <p:nvPicPr>
            <p:cNvPr id="23" name="Picture 22" descr="Mendenhall_Eric_Circle.png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5123" y="4420276"/>
              <a:ext cx="1084501" cy="1094721"/>
            </a:xfrm>
            <a:prstGeom prst="rect">
              <a:avLst/>
            </a:prstGeom>
          </p:spPr>
        </p:pic>
        <p:pic>
          <p:nvPicPr>
            <p:cNvPr id="33" name="Picture 32" descr="Korf_Bruce_Circle.png"/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7551" y="4420276"/>
              <a:ext cx="1000701" cy="963638"/>
            </a:xfrm>
            <a:prstGeom prst="rect">
              <a:avLst/>
            </a:prstGeom>
          </p:spPr>
        </p:pic>
        <p:pic>
          <p:nvPicPr>
            <p:cNvPr id="38" name="Picture 37" descr="Matzkin_Luciano_Circle.png"/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14088" y="4420276"/>
              <a:ext cx="1046361" cy="1001992"/>
            </a:xfrm>
            <a:prstGeom prst="rect">
              <a:avLst/>
            </a:prstGeom>
          </p:spPr>
        </p:pic>
        <p:pic>
          <p:nvPicPr>
            <p:cNvPr id="39" name="Picture 38" descr="Payami.jp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42927" y="4420276"/>
              <a:ext cx="1076094" cy="1076094"/>
            </a:xfrm>
            <a:prstGeom prst="rect">
              <a:avLst/>
            </a:prstGeom>
          </p:spPr>
        </p:pic>
        <p:pic>
          <p:nvPicPr>
            <p:cNvPr id="40" name="Picture 39" descr="Ojesina_Akinyemi_Circle.png"/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63696" y="4420276"/>
              <a:ext cx="1105717" cy="1040913"/>
            </a:xfrm>
            <a:prstGeom prst="rect">
              <a:avLst/>
            </a:prstGeom>
          </p:spPr>
        </p:pic>
      </p:grpSp>
      <p:sp>
        <p:nvSpPr>
          <p:cNvPr id="41" name="Rectangle 12"/>
          <p:cNvSpPr>
            <a:spLocks noChangeArrowheads="1"/>
          </p:cNvSpPr>
          <p:nvPr/>
        </p:nvSpPr>
        <p:spPr bwMode="auto">
          <a:xfrm>
            <a:off x="433421" y="169704"/>
            <a:ext cx="871057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</a:rPr>
              <a:t>We are a non-profit research and teaching institute 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428" y="1027028"/>
            <a:ext cx="799258" cy="8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4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udsonAlpha Bldg with Statue-1-low.jpg"/>
          <p:cNvPicPr>
            <a:picLocks noChangeAspect="1"/>
          </p:cNvPicPr>
          <p:nvPr/>
        </p:nvPicPr>
        <p:blipFill>
          <a:blip r:embed="rId3" cstate="screen">
            <a:lum brigh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Rectangle 2"/>
          <p:cNvSpPr txBox="1">
            <a:spLocks noChangeArrowheads="1"/>
          </p:cNvSpPr>
          <p:nvPr/>
        </p:nvSpPr>
        <p:spPr bwMode="auto">
          <a:xfrm>
            <a:off x="690880" y="355600"/>
            <a:ext cx="8453120" cy="1991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latin typeface="Helvetica Light" charset="0"/>
                <a:ea typeface="Helvetica Light" charset="0"/>
                <a:cs typeface="Helvetica Light" charset="0"/>
              </a:rPr>
              <a:t>Thank you for listening</a:t>
            </a:r>
            <a:r>
              <a:rPr lang="en-US" sz="4800" dirty="0" smtClean="0">
                <a:latin typeface="Helvetica Light" charset="0"/>
                <a:ea typeface="Helvetica Light" charset="0"/>
                <a:cs typeface="Helvetica Light" charset="0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en-US" sz="4800" dirty="0" smtClean="0">
                <a:latin typeface="Helvetica Light" charset="0"/>
                <a:ea typeface="Helvetica Light" charset="0"/>
                <a:cs typeface="Helvetica Light" charset="0"/>
              </a:rPr>
              <a:t>Questions?</a:t>
            </a:r>
            <a:endParaRPr lang="en-US" sz="36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48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6"/>
          <a:stretch/>
        </p:blipFill>
        <p:spPr>
          <a:xfrm>
            <a:off x="0" y="0"/>
            <a:ext cx="9144000" cy="7063213"/>
          </a:xfrm>
          <a:prstGeom prst="rect">
            <a:avLst/>
          </a:prstGeom>
        </p:spPr>
      </p:pic>
      <p:sp>
        <p:nvSpPr>
          <p:cNvPr id="3" name="Title 1"/>
          <p:cNvSpPr>
            <a:spLocks/>
          </p:cNvSpPr>
          <p:nvPr/>
        </p:nvSpPr>
        <p:spPr bwMode="auto">
          <a:xfrm>
            <a:off x="0" y="0"/>
            <a:ext cx="9144000" cy="96665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</a:rPr>
              <a:t>152-acre HudsonAlpha campus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</a:rPr>
              <a:t>located in the 3,800-acre Cummings Research </a:t>
            </a:r>
            <a:r>
              <a:rPr lang="en-US" sz="2000" dirty="0" smtClean="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</a:rPr>
              <a:t>Park in Huntsville, AL</a:t>
            </a:r>
            <a:endParaRPr lang="en-US" sz="1600" dirty="0">
              <a:solidFill>
                <a:srgbClr val="000000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476624" y="6416261"/>
            <a:ext cx="564112" cy="365125"/>
          </a:xfrm>
          <a:prstGeom prst="rect">
            <a:avLst/>
          </a:prstGeom>
        </p:spPr>
        <p:txBody>
          <a:bodyPr vert="horz" lIns="91439" tIns="45719" rIns="91439" bIns="45719" rtlCol="0" anchor="ctr"/>
          <a:lstStyle/>
          <a:p>
            <a:pPr algn="r"/>
            <a:fld id="{111F512F-1AA5-DA4F-887C-19E11B0E2EB4}" type="slidenum">
              <a:rPr lang="en-US" sz="1617">
                <a:latin typeface="Helvetica Light" charset="0"/>
                <a:ea typeface="Helvetica Light" charset="0"/>
                <a:cs typeface="Helvetica Light" charset="0"/>
              </a:rPr>
              <a:pPr algn="r"/>
              <a:t>5</a:t>
            </a:fld>
            <a:endParaRPr lang="en-US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7334" y="4782810"/>
            <a:ext cx="8833401" cy="523218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/>
          <a:p>
            <a:pPr algn="ctr"/>
            <a:r>
              <a:rPr lang="en-US" sz="2800" dirty="0">
                <a:latin typeface="Helvetica Light" charset="0"/>
                <a:ea typeface="Helvetica Light" charset="0"/>
                <a:cs typeface="Helvetica Light" charset="0"/>
              </a:rPr>
              <a:t>So what?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2596139" y="1495289"/>
            <a:ext cx="6547861" cy="2715568"/>
            <a:chOff x="1076771" y="1348972"/>
            <a:chExt cx="6547861" cy="2715568"/>
          </a:xfrm>
        </p:grpSpPr>
        <p:sp>
          <p:nvSpPr>
            <p:cNvPr id="6" name="TextBox 5"/>
            <p:cNvSpPr txBox="1"/>
            <p:nvPr/>
          </p:nvSpPr>
          <p:spPr>
            <a:xfrm>
              <a:off x="1271759" y="1348972"/>
              <a:ext cx="6352873" cy="523218"/>
            </a:xfrm>
            <a:prstGeom prst="rect">
              <a:avLst/>
            </a:prstGeom>
            <a:noFill/>
          </p:spPr>
          <p:txBody>
            <a:bodyPr wrap="square" lIns="91439" tIns="45719" rIns="91439" bIns="45719" rtlCol="0">
              <a:spAutoFit/>
            </a:bodyPr>
            <a:lstStyle/>
            <a:p>
              <a:pPr algn="ctr"/>
              <a:r>
                <a:rPr lang="en-US" sz="2800" dirty="0">
                  <a:latin typeface="Helvetica Light" charset="0"/>
                  <a:ea typeface="Helvetica Light" charset="0"/>
                  <a:cs typeface="Helvetica Light" charset="0"/>
                </a:rPr>
                <a:t>One of these genes is named TBK1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076771" y="2062478"/>
              <a:ext cx="5450305" cy="2002062"/>
              <a:chOff x="3566695" y="1714359"/>
              <a:chExt cx="5450305" cy="2002062"/>
            </a:xfrm>
          </p:grpSpPr>
          <p:pic>
            <p:nvPicPr>
              <p:cNvPr id="11" name="Picture 10"/>
              <p:cNvPicPr/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653835" y="1879858"/>
                <a:ext cx="5363165" cy="1836563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3566695" y="1714359"/>
                <a:ext cx="677396" cy="10133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17">
                  <a:latin typeface="Helvetica Light" charset="0"/>
                  <a:ea typeface="Helvetica Light" charset="0"/>
                  <a:cs typeface="Helvetica Light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066609" y="2103715"/>
                <a:ext cx="690213" cy="1680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92" dirty="0">
                    <a:latin typeface="Helvetica Light" charset="0"/>
                    <a:ea typeface="Helvetica Light" charset="0"/>
                    <a:cs typeface="Helvetica Light" charset="0"/>
                  </a:rPr>
                  <a:t>RVIS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4393352" y="2811778"/>
                <a:ext cx="804714" cy="99299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17">
                  <a:latin typeface="Helvetica Light" charset="0"/>
                  <a:ea typeface="Helvetica Light" charset="0"/>
                  <a:cs typeface="Helvetica Light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 flipV="1">
                <a:off x="5430273" y="2811778"/>
                <a:ext cx="347818" cy="99299"/>
              </a:xfrm>
              <a:prstGeom prst="rect">
                <a:avLst/>
              </a:prstGeom>
              <a:solidFill>
                <a:srgbClr val="6633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17">
                  <a:latin typeface="Helvetica Light" charset="0"/>
                  <a:ea typeface="Helvetica Light" charset="0"/>
                  <a:cs typeface="Helvetica Light" charset="0"/>
                </a:endParaRPr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268436" y="1844041"/>
            <a:ext cx="2137887" cy="2287041"/>
            <a:chOff x="6759283" y="2019322"/>
            <a:chExt cx="2137887" cy="2287041"/>
          </a:xfrm>
        </p:grpSpPr>
        <p:pic>
          <p:nvPicPr>
            <p:cNvPr id="18" name="Picture 17" descr="biogen.tiff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0606" y="2792603"/>
              <a:ext cx="1434444" cy="719683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2"/>
              </a:solidFill>
            </a:ln>
          </p:spPr>
        </p:pic>
        <p:pic>
          <p:nvPicPr>
            <p:cNvPr id="19" name="Picture 18" descr="medical_center_logo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48156" y="3669580"/>
              <a:ext cx="1915918" cy="636783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20" name="Picture 11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9283" y="2019322"/>
              <a:ext cx="2137887" cy="50090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23" name="TextBox 22"/>
          <p:cNvSpPr txBox="1"/>
          <p:nvPr/>
        </p:nvSpPr>
        <p:spPr>
          <a:xfrm>
            <a:off x="357309" y="46392"/>
            <a:ext cx="8786691" cy="1132552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latin typeface="Helvetica Light" charset="0"/>
                <a:ea typeface="Helvetica Light" charset="0"/>
                <a:cs typeface="Helvetica Light" charset="0"/>
              </a:rPr>
              <a:t>History in Applying Genomics to Neurodegeneration:</a:t>
            </a: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latin typeface="Helvetica Light" charset="0"/>
                <a:ea typeface="Helvetica Light" charset="0"/>
                <a:cs typeface="Helvetica Light" charset="0"/>
              </a:rPr>
              <a:t>Identification of new </a:t>
            </a:r>
            <a:r>
              <a:rPr lang="en-US" sz="2400" b="1" dirty="0">
                <a:latin typeface="Helvetica Light" charset="0"/>
                <a:ea typeface="Helvetica Light" charset="0"/>
                <a:cs typeface="Helvetica Light" charset="0"/>
              </a:rPr>
              <a:t>genes involved in ALS</a:t>
            </a:r>
          </a:p>
        </p:txBody>
      </p:sp>
      <p:sp>
        <p:nvSpPr>
          <p:cNvPr id="2" name="Rectangle 1"/>
          <p:cNvSpPr/>
          <p:nvPr/>
        </p:nvSpPr>
        <p:spPr>
          <a:xfrm>
            <a:off x="207334" y="5478149"/>
            <a:ext cx="89366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Helvetica Light" charset="0"/>
                <a:ea typeface="Helvetica Light" charset="0"/>
                <a:cs typeface="Helvetica Light" charset="0"/>
              </a:rPr>
              <a:t>TBK1 protein is a great target for new drugs to treat ALS</a:t>
            </a:r>
          </a:p>
        </p:txBody>
      </p:sp>
    </p:spTree>
    <p:extLst>
      <p:ext uri="{BB962C8B-B14F-4D97-AF65-F5344CB8AC3E}">
        <p14:creationId xmlns:p14="http://schemas.microsoft.com/office/powerpoint/2010/main" val="168136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2" t="10625" r="53085" b="29167"/>
          <a:stretch/>
        </p:blipFill>
        <p:spPr bwMode="auto">
          <a:xfrm>
            <a:off x="220824" y="769838"/>
            <a:ext cx="4046376" cy="3964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6" t="6532" r="41818" b="27083"/>
          <a:stretch/>
        </p:blipFill>
        <p:spPr bwMode="auto">
          <a:xfrm>
            <a:off x="4876800" y="760622"/>
            <a:ext cx="3251544" cy="47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91460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Burden of Alzheimer’s in the U.S.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331538" y="5654665"/>
            <a:ext cx="3805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Alzheimer’s Association (alz.org)</a:t>
            </a:r>
            <a:endParaRPr lang="en-US" b="1" dirty="0"/>
          </a:p>
        </p:txBody>
      </p:sp>
      <p:sp>
        <p:nvSpPr>
          <p:cNvPr id="2" name="Rectangle 1"/>
          <p:cNvSpPr/>
          <p:nvPr/>
        </p:nvSpPr>
        <p:spPr>
          <a:xfrm>
            <a:off x="3886200" y="4934739"/>
            <a:ext cx="381000" cy="1463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623536" y="5007891"/>
            <a:ext cx="238737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009500" y="4815840"/>
            <a:ext cx="2681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Total NIH Budget (33B)</a:t>
            </a:r>
            <a:endParaRPr lang="en-US" b="1" dirty="0"/>
          </a:p>
        </p:txBody>
      </p:sp>
      <p:sp>
        <p:nvSpPr>
          <p:cNvPr id="12" name="Rectangle 11"/>
          <p:cNvSpPr/>
          <p:nvPr/>
        </p:nvSpPr>
        <p:spPr>
          <a:xfrm>
            <a:off x="3886200" y="5349240"/>
            <a:ext cx="54864" cy="1828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0" y="5156789"/>
            <a:ext cx="3677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/>
              <a:t>Research Budget for AD (0.59B)</a:t>
            </a:r>
            <a:endParaRPr lang="en-US" b="1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623536" y="5344605"/>
            <a:ext cx="238737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347221" y="5818108"/>
            <a:ext cx="2731003" cy="369332"/>
            <a:chOff x="-76652" y="5988773"/>
            <a:chExt cx="2731003" cy="369332"/>
          </a:xfrm>
        </p:grpSpPr>
        <p:cxnSp>
          <p:nvCxnSpPr>
            <p:cNvPr id="18" name="Straight Arrow Connector 17"/>
            <p:cNvCxnSpPr/>
            <p:nvPr/>
          </p:nvCxnSpPr>
          <p:spPr>
            <a:xfrm>
              <a:off x="2199663" y="6200179"/>
              <a:ext cx="238737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  <a:effectLst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-76652" y="5988773"/>
              <a:ext cx="2343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b="1" dirty="0" smtClean="0"/>
                <a:t>Ideal Amount (2.0B)</a:t>
              </a:r>
              <a:endParaRPr lang="en-US" b="1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462327" y="6195607"/>
              <a:ext cx="192024" cy="182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26896" y="5513308"/>
            <a:ext cx="3350744" cy="369332"/>
            <a:chOff x="-796977" y="5760173"/>
            <a:chExt cx="3350744" cy="369332"/>
          </a:xfrm>
        </p:grpSpPr>
        <p:sp>
          <p:nvSpPr>
            <p:cNvPr id="15" name="Rectangle 14"/>
            <p:cNvSpPr/>
            <p:nvPr/>
          </p:nvSpPr>
          <p:spPr>
            <a:xfrm>
              <a:off x="2462327" y="5949699"/>
              <a:ext cx="91440" cy="182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2199663" y="5954855"/>
              <a:ext cx="238737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  <a:effectLst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-796977" y="5760173"/>
              <a:ext cx="30636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b="1" dirty="0" smtClean="0"/>
                <a:t>With AAA Increase (0.92B)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297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05" t="6345" r="4245" b="24220"/>
          <a:stretch>
            <a:fillRect/>
          </a:stretch>
        </p:blipFill>
        <p:spPr bwMode="auto">
          <a:xfrm>
            <a:off x="4724400" y="1362922"/>
            <a:ext cx="3962400" cy="3203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091901"/>
            <a:ext cx="3596640" cy="3620771"/>
          </a:xfrm>
          <a:prstGeom prst="rect">
            <a:avLst/>
          </a:prstGeom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695450" y="4664028"/>
            <a:ext cx="16383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000" b="1">
                <a:ea typeface="ＭＳ Ｐゴシック" charset="0"/>
              </a:rPr>
              <a:t>Wallin et al., </a:t>
            </a:r>
            <a:r>
              <a:rPr lang="en-US" sz="1000" b="1" i="1">
                <a:ea typeface="ＭＳ Ｐゴシック" charset="0"/>
              </a:rPr>
              <a:t>DGCD</a:t>
            </a:r>
            <a:r>
              <a:rPr lang="en-US" sz="1000" b="1">
                <a:ea typeface="ＭＳ Ｐゴシック" charset="0"/>
              </a:rPr>
              <a:t> 2006</a:t>
            </a:r>
          </a:p>
        </p:txBody>
      </p:sp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660400" y="105095"/>
            <a:ext cx="8229600" cy="606030"/>
          </a:xfrm>
        </p:spPr>
        <p:txBody>
          <a:bodyPr>
            <a:normAutofit/>
          </a:bodyPr>
          <a:lstStyle/>
          <a:p>
            <a:r>
              <a:rPr lang="en-US" altLang="en-US" sz="3200" b="1" dirty="0"/>
              <a:t>Current </a:t>
            </a:r>
            <a:r>
              <a:rPr lang="en-US" altLang="en-US" sz="3200" b="1" dirty="0" smtClean="0"/>
              <a:t>Therapies </a:t>
            </a:r>
            <a:r>
              <a:rPr lang="en-US" altLang="en-US" sz="3200" b="1" dirty="0"/>
              <a:t>for </a:t>
            </a:r>
            <a:r>
              <a:rPr lang="en-US" altLang="en-US" sz="3200" b="1" dirty="0" smtClean="0"/>
              <a:t>Alzheimer’s</a:t>
            </a:r>
            <a:endParaRPr lang="en-US" altLang="en-US" sz="3200" b="1" dirty="0"/>
          </a:p>
        </p:txBody>
      </p:sp>
      <p:sp>
        <p:nvSpPr>
          <p:cNvPr id="32770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16865" y="691486"/>
            <a:ext cx="4267200" cy="4876800"/>
          </a:xfrm>
        </p:spPr>
        <p:txBody>
          <a:bodyPr/>
          <a:lstStyle/>
          <a:p>
            <a:r>
              <a:rPr lang="en-US" altLang="en-US" sz="2400" b="1" dirty="0"/>
              <a:t>Cholinesterase </a:t>
            </a:r>
            <a:r>
              <a:rPr lang="en-US" altLang="en-US" sz="2400" b="1" dirty="0" smtClean="0"/>
              <a:t>Inhibitors</a:t>
            </a:r>
            <a:endParaRPr lang="en-US" altLang="en-US" b="1" dirty="0"/>
          </a:p>
          <a:p>
            <a:pPr lvl="1"/>
            <a:endParaRPr lang="en-US" altLang="en-US" b="1" dirty="0"/>
          </a:p>
          <a:p>
            <a:endParaRPr lang="en-US" altLang="en-US" b="1" dirty="0"/>
          </a:p>
        </p:txBody>
      </p:sp>
      <p:sp>
        <p:nvSpPr>
          <p:cNvPr id="32771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5867400" y="689724"/>
            <a:ext cx="2294561" cy="4525963"/>
          </a:xfrm>
        </p:spPr>
        <p:txBody>
          <a:bodyPr/>
          <a:lstStyle/>
          <a:p>
            <a:r>
              <a:rPr lang="en-US" altLang="en-US" sz="2400" b="1" dirty="0" err="1"/>
              <a:t>Memantine</a:t>
            </a:r>
            <a:endParaRPr lang="en-US" altLang="en-US" sz="2400" b="1" dirty="0"/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6202026" y="4664027"/>
            <a:ext cx="17843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000" b="1">
                <a:ea typeface="ＭＳ Ｐゴシック" charset="0"/>
              </a:rPr>
              <a:t>Reisberg</a:t>
            </a:r>
            <a:r>
              <a:rPr lang="en-US" sz="1000" b="1" dirty="0">
                <a:ea typeface="ＭＳ Ｐゴシック" charset="0"/>
              </a:rPr>
              <a:t> et al., </a:t>
            </a:r>
            <a:r>
              <a:rPr lang="en-US" sz="1000" b="1" i="1" dirty="0">
                <a:ea typeface="ＭＳ Ｐゴシック" charset="0"/>
              </a:rPr>
              <a:t>NEJM</a:t>
            </a:r>
            <a:r>
              <a:rPr lang="en-US" sz="1000" b="1" dirty="0">
                <a:ea typeface="ＭＳ Ｐゴシック" charset="0"/>
              </a:rPr>
              <a:t> 2003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49991" y="4924520"/>
            <a:ext cx="6244017" cy="1287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b="1" dirty="0" smtClean="0"/>
              <a:t>Both delay decline for about 6 months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b="1" dirty="0" smtClean="0"/>
              <a:t>Can delay nursing home placement by about 2 years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b="1" dirty="0" smtClean="0"/>
              <a:t>Neither target the disease pathology directly</a:t>
            </a:r>
            <a:endParaRPr 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802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731520" y="50800"/>
            <a:ext cx="7955280" cy="16764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 Improve Treatment, We Need to Understand Alzheimer’s Better – </a:t>
            </a:r>
            <a:b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is Alzheimer’s Disease?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270721" y="2145482"/>
            <a:ext cx="3877491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Pathology at Autopsy: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714442"/>
            <a:ext cx="4643012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5"/>
          <p:cNvSpPr txBox="1">
            <a:spLocks noChangeArrowheads="1"/>
          </p:cNvSpPr>
          <p:nvPr/>
        </p:nvSpPr>
        <p:spPr>
          <a:xfrm>
            <a:off x="308321" y="2039119"/>
            <a:ext cx="3877491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Presents as Deficits In: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Executive Function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</a:p>
          <a:p>
            <a:pPr>
              <a:lnSpc>
                <a:spcPct val="150000"/>
              </a:lnSpc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Visuospatial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Ability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Orientation to Time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lz.org, psychiatry.org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088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672188" y="146703"/>
            <a:ext cx="3877491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Pathology at Autopsy: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53"/>
          <a:stretch/>
        </p:blipFill>
        <p:spPr bwMode="auto">
          <a:xfrm>
            <a:off x="2672188" y="609600"/>
            <a:ext cx="4643012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5" t="35858" r="72447" b="37917"/>
          <a:stretch/>
        </p:blipFill>
        <p:spPr bwMode="auto">
          <a:xfrm>
            <a:off x="4639045" y="2868827"/>
            <a:ext cx="3885195" cy="3327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468296" y="6385077"/>
            <a:ext cx="2044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/>
              <a:t>Braak</a:t>
            </a:r>
            <a:r>
              <a:rPr lang="en-US" b="1" dirty="0" smtClean="0"/>
              <a:t> et al., 2011</a:t>
            </a:r>
            <a:endParaRPr lang="en-US" b="1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5" t="10000" r="72447" b="63863"/>
          <a:stretch/>
        </p:blipFill>
        <p:spPr bwMode="auto">
          <a:xfrm>
            <a:off x="747881" y="2907171"/>
            <a:ext cx="3891163" cy="332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own Arrow 3"/>
          <p:cNvSpPr/>
          <p:nvPr/>
        </p:nvSpPr>
        <p:spPr>
          <a:xfrm rot="1883296">
            <a:off x="3596762" y="2625927"/>
            <a:ext cx="477795" cy="488811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6113513" y="1395304"/>
            <a:ext cx="477795" cy="1652695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91513" y="3550508"/>
            <a:ext cx="2742973" cy="97545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Associated with “Normal” Aging</a:t>
            </a:r>
            <a:endParaRPr lang="en-US" sz="2400" b="1" dirty="0"/>
          </a:p>
        </p:txBody>
      </p:sp>
      <p:sp>
        <p:nvSpPr>
          <p:cNvPr id="15" name="Rectangle 14"/>
          <p:cNvSpPr/>
          <p:nvPr/>
        </p:nvSpPr>
        <p:spPr>
          <a:xfrm>
            <a:off x="5230894" y="3535542"/>
            <a:ext cx="2742973" cy="97545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Associated with Disease</a:t>
            </a:r>
            <a:endParaRPr lang="en-US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123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581</TotalTime>
  <Words>813</Words>
  <Application>Microsoft Office PowerPoint</Application>
  <PresentationFormat>On-screen Show (4:3)</PresentationFormat>
  <Paragraphs>159</Paragraphs>
  <Slides>30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Current Therapies for Alzheimer’s</vt:lpstr>
      <vt:lpstr>To Improve Treatment, We Need to Understand Alzheimer’s Better –  What is Alzheimer’s Disease?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variant = bad news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HudsonAlpha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Shannon Miller</dc:creator>
  <cp:lastModifiedBy>Cindy</cp:lastModifiedBy>
  <cp:revision>46</cp:revision>
  <dcterms:created xsi:type="dcterms:W3CDTF">2014-08-01T20:57:50Z</dcterms:created>
  <dcterms:modified xsi:type="dcterms:W3CDTF">2017-10-12T19:47:41Z</dcterms:modified>
</cp:coreProperties>
</file>